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89"/>
  </p:notesMasterIdLst>
  <p:sldIdLst>
    <p:sldId id="427" r:id="rId2"/>
    <p:sldId id="256" r:id="rId3"/>
    <p:sldId id="257" r:id="rId4"/>
    <p:sldId id="259" r:id="rId5"/>
    <p:sldId id="260" r:id="rId6"/>
    <p:sldId id="274" r:id="rId7"/>
    <p:sldId id="263" r:id="rId8"/>
    <p:sldId id="334" r:id="rId9"/>
    <p:sldId id="333" r:id="rId10"/>
    <p:sldId id="331" r:id="rId11"/>
    <p:sldId id="275" r:id="rId12"/>
    <p:sldId id="337" r:id="rId13"/>
    <p:sldId id="335" r:id="rId14"/>
    <p:sldId id="336" r:id="rId15"/>
    <p:sldId id="338" r:id="rId16"/>
    <p:sldId id="339" r:id="rId17"/>
    <p:sldId id="341" r:id="rId18"/>
    <p:sldId id="342" r:id="rId19"/>
    <p:sldId id="340" r:id="rId20"/>
    <p:sldId id="343" r:id="rId21"/>
    <p:sldId id="344" r:id="rId22"/>
    <p:sldId id="364" r:id="rId23"/>
    <p:sldId id="345" r:id="rId24"/>
    <p:sldId id="353" r:id="rId25"/>
    <p:sldId id="346" r:id="rId26"/>
    <p:sldId id="347" r:id="rId27"/>
    <p:sldId id="348" r:id="rId28"/>
    <p:sldId id="350" r:id="rId29"/>
    <p:sldId id="351" r:id="rId30"/>
    <p:sldId id="422" r:id="rId31"/>
    <p:sldId id="424" r:id="rId32"/>
    <p:sldId id="356" r:id="rId33"/>
    <p:sldId id="358" r:id="rId34"/>
    <p:sldId id="354" r:id="rId35"/>
    <p:sldId id="357" r:id="rId36"/>
    <p:sldId id="423" r:id="rId37"/>
    <p:sldId id="361" r:id="rId38"/>
    <p:sldId id="365" r:id="rId39"/>
    <p:sldId id="366" r:id="rId40"/>
    <p:sldId id="360" r:id="rId41"/>
    <p:sldId id="367" r:id="rId42"/>
    <p:sldId id="371" r:id="rId43"/>
    <p:sldId id="369" r:id="rId44"/>
    <p:sldId id="372" r:id="rId45"/>
    <p:sldId id="373" r:id="rId46"/>
    <p:sldId id="368" r:id="rId47"/>
    <p:sldId id="363" r:id="rId48"/>
    <p:sldId id="420" r:id="rId49"/>
    <p:sldId id="258" r:id="rId50"/>
    <p:sldId id="264" r:id="rId51"/>
    <p:sldId id="265" r:id="rId52"/>
    <p:sldId id="266" r:id="rId53"/>
    <p:sldId id="279" r:id="rId54"/>
    <p:sldId id="352" r:id="rId55"/>
    <p:sldId id="374" r:id="rId56"/>
    <p:sldId id="375" r:id="rId57"/>
    <p:sldId id="376" r:id="rId58"/>
    <p:sldId id="377" r:id="rId59"/>
    <p:sldId id="379" r:id="rId60"/>
    <p:sldId id="378" r:id="rId61"/>
    <p:sldId id="380" r:id="rId62"/>
    <p:sldId id="381" r:id="rId63"/>
    <p:sldId id="383" r:id="rId64"/>
    <p:sldId id="385" r:id="rId65"/>
    <p:sldId id="384" r:id="rId66"/>
    <p:sldId id="382" r:id="rId67"/>
    <p:sldId id="387" r:id="rId68"/>
    <p:sldId id="388" r:id="rId69"/>
    <p:sldId id="389" r:id="rId70"/>
    <p:sldId id="391" r:id="rId71"/>
    <p:sldId id="393" r:id="rId72"/>
    <p:sldId id="394" r:id="rId73"/>
    <p:sldId id="395" r:id="rId74"/>
    <p:sldId id="396" r:id="rId75"/>
    <p:sldId id="397" r:id="rId76"/>
    <p:sldId id="398" r:id="rId77"/>
    <p:sldId id="399" r:id="rId78"/>
    <p:sldId id="400" r:id="rId79"/>
    <p:sldId id="401" r:id="rId80"/>
    <p:sldId id="402" r:id="rId81"/>
    <p:sldId id="404" r:id="rId82"/>
    <p:sldId id="403" r:id="rId83"/>
    <p:sldId id="405" r:id="rId84"/>
    <p:sldId id="407" r:id="rId85"/>
    <p:sldId id="408" r:id="rId86"/>
    <p:sldId id="426" r:id="rId87"/>
    <p:sldId id="261" r:id="rId88"/>
  </p:sldIdLst>
  <p:sldSz cx="12192000" cy="6858000"/>
  <p:notesSz cx="6858000" cy="9144000"/>
  <p:embeddedFontLst>
    <p:embeddedFont>
      <p:font typeface="Cascadia Mono" panose="020B0609020000020004" pitchFamily="49" charset="0"/>
      <p:regular r:id="rId90"/>
      <p:bold r:id="rId91"/>
      <p:italic r:id="rId92"/>
      <p:boldItalic r:id="rId9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2D064898-ED57-4AC9-BEE9-228314FB58F6}">
          <p14:sldIdLst>
            <p14:sldId id="427"/>
            <p14:sldId id="256"/>
            <p14:sldId id="257"/>
            <p14:sldId id="259"/>
          </p14:sldIdLst>
        </p14:section>
        <p14:section name="overview of JSON" id="{C15FAAFD-1971-4C28-B95B-40F4C5C323CB}">
          <p14:sldIdLst>
            <p14:sldId id="260"/>
            <p14:sldId id="274"/>
            <p14:sldId id="263"/>
          </p14:sldIdLst>
        </p14:section>
        <p14:section name="escaping" id="{77087633-46BD-4915-90F4-82484DC0017D}">
          <p14:sldIdLst>
            <p14:sldId id="334"/>
            <p14:sldId id="333"/>
            <p14:sldId id="331"/>
            <p14:sldId id="275"/>
            <p14:sldId id="337"/>
            <p14:sldId id="335"/>
            <p14:sldId id="336"/>
            <p14:sldId id="338"/>
            <p14:sldId id="339"/>
            <p14:sldId id="341"/>
            <p14:sldId id="342"/>
            <p14:sldId id="340"/>
            <p14:sldId id="343"/>
            <p14:sldId id="344"/>
            <p14:sldId id="364"/>
            <p14:sldId id="345"/>
            <p14:sldId id="353"/>
            <p14:sldId id="346"/>
            <p14:sldId id="347"/>
            <p14:sldId id="348"/>
            <p14:sldId id="350"/>
            <p14:sldId id="351"/>
            <p14:sldId id="422"/>
            <p14:sldId id="424"/>
            <p14:sldId id="356"/>
            <p14:sldId id="358"/>
            <p14:sldId id="354"/>
            <p14:sldId id="357"/>
            <p14:sldId id="423"/>
            <p14:sldId id="361"/>
            <p14:sldId id="365"/>
            <p14:sldId id="366"/>
            <p14:sldId id="360"/>
            <p14:sldId id="367"/>
            <p14:sldId id="371"/>
            <p14:sldId id="369"/>
            <p14:sldId id="372"/>
            <p14:sldId id="373"/>
            <p14:sldId id="368"/>
          </p14:sldIdLst>
        </p14:section>
        <p14:section name="credits" id="{5CDF2F61-4B23-4E5B-B7EB-1A49B766846A}">
          <p14:sldIdLst>
            <p14:sldId id="363"/>
            <p14:sldId id="420"/>
            <p14:sldId id="258"/>
          </p14:sldIdLst>
        </p14:section>
        <p14:section name="value type" id="{AC763722-AFCA-4E6D-9783-CBE922420698}">
          <p14:sldIdLst>
            <p14:sldId id="264"/>
            <p14:sldId id="265"/>
            <p14:sldId id="266"/>
            <p14:sldId id="279"/>
          </p14:sldIdLst>
        </p14:section>
        <p14:section name="serialization" id="{4B9A8357-91EA-4387-9922-E3989CFBD55D}">
          <p14:sldIdLst>
            <p14:sldId id="352"/>
            <p14:sldId id="374"/>
            <p14:sldId id="375"/>
            <p14:sldId id="376"/>
            <p14:sldId id="377"/>
            <p14:sldId id="379"/>
            <p14:sldId id="378"/>
            <p14:sldId id="380"/>
            <p14:sldId id="381"/>
            <p14:sldId id="383"/>
            <p14:sldId id="385"/>
            <p14:sldId id="384"/>
            <p14:sldId id="382"/>
            <p14:sldId id="387"/>
            <p14:sldId id="388"/>
            <p14:sldId id="389"/>
            <p14:sldId id="391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4"/>
            <p14:sldId id="403"/>
            <p14:sldId id="405"/>
            <p14:sldId id="407"/>
            <p14:sldId id="408"/>
          </p14:sldIdLst>
        </p14:section>
        <p14:section name="final credits" id="{8274ECFD-5E51-497E-82A5-B652FCA66C48}">
          <p14:sldIdLst>
            <p14:sldId id="426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7F"/>
    <a:srgbClr val="C7DDF1"/>
    <a:srgbClr val="B9CAE9"/>
    <a:srgbClr val="BFCFEB"/>
    <a:srgbClr val="FFDF7F"/>
    <a:srgbClr val="0000FF"/>
    <a:srgbClr val="7F7F7F"/>
    <a:srgbClr val="B7D6A3"/>
    <a:srgbClr val="F6BE98"/>
    <a:srgbClr val="A1B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532" autoAdjust="0"/>
  </p:normalViewPr>
  <p:slideViewPr>
    <p:cSldViewPr snapToGrid="0">
      <p:cViewPr varScale="1">
        <p:scale>
          <a:sx n="120" d="100"/>
          <a:sy n="120" d="100"/>
        </p:scale>
        <p:origin x="1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font" Target="fonts/font1.fntdata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font" Target="fonts/font2.fntdata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6F407-4398-4417-B986-009B0C1EE0B7}" type="datetimeFigureOut">
              <a:rPr lang="ru-RU" smtClean="0"/>
              <a:t>2024-07-24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0D05F-4945-4648-8BD7-5DF935E84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71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041C4-3048-6E8D-023D-E19C6F5F4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47C59-5C2F-C6B6-5F0C-9CC8C6652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541A3-3F70-53D2-5481-AD638F8F4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1DC5EC-F4B8-4CC6-A058-A311C70C75B7}" type="datetime1">
              <a:rPr lang="ru-RU" smtClean="0"/>
              <a:t>2024-07-24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BF17B-C6D1-9CAA-79B3-9D97572D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406A7-9844-3560-B3AE-D7887FDF0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1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FFFC4-54BB-2EB6-DAB2-B9D36F5C8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215AF-4CD1-1116-B8C0-16B530955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DBF11-0BF7-B5CF-55F9-4CAE00BC75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9D8895-27F8-41A0-9BB9-27DFF7DE3C1F}" type="datetime1">
              <a:rPr lang="ru-RU" smtClean="0"/>
              <a:t>2024-07-24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AAAB3-4E82-BE5A-8AAC-EB22D1583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5D4E6-B420-19E3-BCEC-13F99956D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65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92A5CC-C0CB-5AA2-16B6-3FB57724DE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FCE2B-19E8-9384-8866-222449BD4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24A34-14C5-20F6-6508-3B546E44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8B5E17-982C-45A9-BFE5-62C080F18C2C}" type="datetime1">
              <a:rPr lang="ru-RU" smtClean="0"/>
              <a:t>2024-07-24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7E341-4A3F-9D14-F54A-2A67C606E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A4E13-7610-EE50-22E4-F15A9A69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46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EA58A-D31D-E581-876B-0E04F39E0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28B61-088B-2D3B-78F7-F463B6EB2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A4817-01EB-DB0F-9D2E-BD758D08DE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23B836-BEE5-42EA-85C5-2BD5F95C27EE}" type="datetime1">
              <a:rPr lang="ru-RU" smtClean="0"/>
              <a:t>2024-07-24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BC012-E75F-F82B-00AD-ED48D83DB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5EE18-3CA4-91B7-1480-BFC24210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28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15E41-7B8C-39A1-9210-65E621D4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0D71A-367A-AD91-F850-1E8553D2F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9624D-9916-F8A8-99EA-38FABE3A02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0C2A83-CDD7-46E0-B972-D39ADD78515C}" type="datetime1">
              <a:rPr lang="ru-RU" smtClean="0"/>
              <a:t>2024-07-24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BBA48-66DE-CAC4-B0BF-3E5851834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DF5D0-84B7-2CA5-D9C3-694E2E39A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63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8AEC4-E405-60A3-D51D-F75A5445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15969-D61F-A059-DAF8-8ACFD1997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5181600" cy="516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7F1695-41F9-7226-0A25-3B2F6D88A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16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E8049-C1D9-02CF-C0F5-E82D7452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42643-104E-4346-995E-C520BCE03A0F}" type="datetime1">
              <a:rPr lang="ru-RU" smtClean="0"/>
              <a:t>2024-07-24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6F6C5-E50E-60A3-7D32-F24FA8701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60132-ECCB-49C6-BE19-BE2037305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3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CADFD-362C-E4FA-F1ED-9B275D070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8014D-C10F-B17F-D7DF-44E5FAD9E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3884C1-E1AE-654D-9512-A59352067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CCD25-DE62-3CC3-E143-C81BA46C5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49E7E5-409E-117D-2B66-51CC0BA55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01BC5C-AF4F-2746-0536-B13D761A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450F63-802D-4CA1-A7F1-5755183045FB}" type="datetime1">
              <a:rPr lang="ru-RU" smtClean="0"/>
              <a:t>2024-07-24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2803FE-9AE3-4495-4FE3-F0A4FEA1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E5F607-D9D2-80E6-1F13-FD91E5F5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3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9763E-29FD-6003-2259-2B12BA3F2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BCB11-BBB5-7286-B665-CDC29A8C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CD5ED0-A882-4C29-9ABC-CECEC26592B3}" type="datetime1">
              <a:rPr lang="ru-RU" smtClean="0"/>
              <a:t>2024-07-24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5F1124-AD8A-0031-3BB7-D8AF2CCE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153933-1B56-D9CE-F037-97D95FE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48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0E4A6D-4DCE-C2D6-6449-3315F6C9D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F4E467-61EF-431B-9C74-0B1F18F5FE15}" type="datetime1">
              <a:rPr lang="ru-RU" smtClean="0"/>
              <a:t>2024-07-24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6C6BF-F6CF-C553-8152-B2734D9CA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BB33E-18F7-D2ED-6E04-89AF247C9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00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E99F3-A7AF-2E52-0F37-823E873AB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2A489-453C-39DF-1D8B-8923D960B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2D54D-023C-CD8B-0858-CFB7EDE2E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1CBB0-D35D-607F-8A8E-B7402A35A5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A46814-DFB1-4D98-959F-91FE8A7AECC3}" type="datetime1">
              <a:rPr lang="ru-RU" smtClean="0"/>
              <a:t>2024-07-24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76843-09B2-C700-38F2-6627818EB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8E3C3-B6DE-BC67-74CF-433DF38B5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64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BFD39-AD76-632A-5C32-CBD211AC9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3D260-6B50-D4AF-3810-A7BF1FD2D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0D4A6-6772-FE4D-1366-1DA3C14F9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7E957-E260-327F-D237-273715F6E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EC9CEB-EB79-4201-98CC-E46D8345B75C}" type="datetime1">
              <a:rPr lang="ru-RU" smtClean="0"/>
              <a:t>2024-07-24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66550-A499-6A52-0F52-08A07ADD4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F49AF-A9E5-B1EC-8F65-27EE4B6D0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69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F8640D-05D6-1D94-760F-659F59E4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6D90C-4477-650D-DEFB-4D1011C7B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10515600" cy="516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F6B52-2443-9A20-FF8B-15C3BFA79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78B2A-1579-4FD9-B7A8-599F57B19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96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toughengineer/minjsoncpp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svg"/><Relationship Id="rId2" Type="http://schemas.openxmlformats.org/officeDocument/2006/relationships/hyperlink" Target="https://bit.ly/3Wv28m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tracker.ietf.org/doc/html/rfc8259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tracker.ietf.org/doc/html/rfc8259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aml.org/spec/1.2.2/" TargetMode="External"/><Relationship Id="rId7" Type="http://schemas.openxmlformats.org/officeDocument/2006/relationships/hyperlink" Target="https://datatracker.ietf.org/doc/html/rfc825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eel.is/c++draft/#gram" TargetMode="Externa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SI_escape_code#Colors" TargetMode="External"/><Relationship Id="rId2" Type="http://schemas.openxmlformats.org/officeDocument/2006/relationships/hyperlink" Target="https://datatracker.ietf.org/doc/html/rfc825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toughengineer/minjsoncpp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C009FC-F32D-AB18-B75D-6B2FDD684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3"/>
            <a:ext cx="12192000" cy="6868886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8F3D23B-04CE-B0A9-2C0E-2FBEAC137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06"/>
          <a:stretch/>
        </p:blipFill>
        <p:spPr bwMode="auto">
          <a:xfrm>
            <a:off x="7593496" y="1408857"/>
            <a:ext cx="4344041" cy="524865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9107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568D9-1ED5-DC5A-497F-87D461C5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string escaping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B01E2-E390-758B-127E-EE8C54D98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RFC 8259 states: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dirty="0"/>
              <a:t>8.  String and Character Issues</a:t>
            </a:r>
          </a:p>
          <a:p>
            <a:pPr marL="0" indent="0">
              <a:buNone/>
            </a:pPr>
            <a:r>
              <a:rPr lang="en-US" dirty="0"/>
              <a:t>8.1.  Character Encoding</a:t>
            </a:r>
          </a:p>
          <a:p>
            <a:pPr marL="0" indent="0">
              <a:buNone/>
            </a:pPr>
            <a:r>
              <a:rPr lang="en-US" dirty="0"/>
              <a:t>JSON text exchanged between systems that are not part of a closed ecosystem </a:t>
            </a:r>
            <a:r>
              <a:rPr lang="en-US" b="1" u="sng" dirty="0"/>
              <a:t>MUST be encoded using UTF-8</a:t>
            </a:r>
            <a:r>
              <a:rPr lang="en-US" dirty="0"/>
              <a:t> [RFC3629].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5BBED-048B-301B-7D50-6DF3ED2D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301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8DC2-E7DF-F50C-DFDF-76D5BFDE6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C++ string type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BBEA5-CAA5-152E-8755-8B77C276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C++17: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1800" dirty="0"/>
              <a:t> —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(usually)</a:t>
            </a:r>
            <a:r>
              <a:rPr lang="en-US" sz="1800" dirty="0"/>
              <a:t> 8 bit integer type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 {</a:t>
            </a:r>
            <a:endParaRPr lang="en-US" sz="1800" dirty="0">
              <a:solidFill>
                <a:srgbClr val="0000FF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using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basic_string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char_traits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1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000" dirty="0"/>
              <a:t>C++20: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char8_t</a:t>
            </a:r>
            <a:r>
              <a:rPr lang="en-US" sz="1800" dirty="0"/>
              <a:t> — (at least) 8 bit integer type able to accommodate UTF-8 </a:t>
            </a:r>
            <a:r>
              <a:rPr lang="en-US" sz="1800" u="sng" dirty="0"/>
              <a:t>code units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 {</a:t>
            </a:r>
            <a:endParaRPr lang="en-US" sz="1800" dirty="0">
              <a:solidFill>
                <a:srgbClr val="0000FF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using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u8string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basic_string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char8_t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char_traits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char8_t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 </a:t>
            </a:r>
            <a:r>
              <a:rPr lang="en-US" sz="1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allocator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char8_t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&gt;&gt;;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/>
              <a:t>What about interoperability between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u8string</a:t>
            </a:r>
            <a:r>
              <a:rPr lang="en-US" sz="2000" dirty="0"/>
              <a:t>? 🤷‍♀️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30162-35CE-FE02-C16F-1B8117421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11</a:t>
            </a:fld>
            <a:endParaRPr lang="ru-R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27DFCF-258C-2BF8-C631-E060F4EEFF98}"/>
              </a:ext>
            </a:extLst>
          </p:cNvPr>
          <p:cNvCxnSpPr>
            <a:cxnSpLocks/>
          </p:cNvCxnSpPr>
          <p:nvPr/>
        </p:nvCxnSpPr>
        <p:spPr>
          <a:xfrm>
            <a:off x="1771650" y="950119"/>
            <a:ext cx="788194" cy="0"/>
          </a:xfrm>
          <a:prstGeom prst="line">
            <a:avLst/>
          </a:prstGeom>
          <a:ln w="1524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57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C8305-E477-748C-CF62-8B568F32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string escaping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28E9D-9657-1A52-0670-9BE7913D6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enum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2F4F4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Default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2F4F4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NonAscii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enum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class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2F4F4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IgnoreInvalidUtf8CodeUnits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2F4F4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FailOnInvalidUtf8CodeUnits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55D08-BC70-39D7-0A33-C7611DD4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605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4E374-0157-662E-86AA-FB460480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string escaping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B7660-C7BD-9F02-4EB5-2CCA1B280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impl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[[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{},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{});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685BB-EB74-B6D8-D61B-7E535A82F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88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B7660-C7BD-9F02-4EB5-2CCA1B280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6492875"/>
          </a:xfrm>
        </p:spPr>
        <p:txBody>
          <a:bodyPr wrap="square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[[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escapeMode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{})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(!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empty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F4F4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IgnoreInvalidUtf8CodeUnits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.reserve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detail::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impl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escapeMode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==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685BB-EB74-B6D8-D61B-7E535A82F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14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B24E9B-5933-B545-008A-A7FC8CA39944}"/>
              </a:ext>
            </a:extLst>
          </p:cNvPr>
          <p:cNvSpPr txBox="1"/>
          <p:nvPr/>
        </p:nvSpPr>
        <p:spPr>
          <a:xfrm>
            <a:off x="1161647" y="1227951"/>
            <a:ext cx="9499181" cy="224676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 s +=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}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s;</a:t>
            </a:r>
          </a:p>
          <a:p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C199D5-31AB-136D-54DE-417A4B0A92B2}"/>
              </a:ext>
            </a:extLst>
          </p:cNvPr>
          <p:cNvSpPr txBox="1"/>
          <p:nvPr/>
        </p:nvSpPr>
        <p:spPr>
          <a:xfrm>
            <a:off x="3885125" y="4618804"/>
            <a:ext cx="7383355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R"(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text with newline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and "quotation marks"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  <a:endParaRPr lang="ru-RU" sz="2400" dirty="0">
              <a:solidFill>
                <a:schemeClr val="tx1">
                  <a:alpha val="34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4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4E374-0157-662E-86AA-FB460480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string escaping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B7660-C7BD-9F02-4EB5-2CCA1B280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impl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escapeMode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detail::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EscapedStringWriter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std::forward&lt;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};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escapedEnd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writer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data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data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+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escapeMode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static_cast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escapedEnd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-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data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685BB-EB74-B6D8-D61B-7E535A82F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56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6726A-166B-4153-D945-74AE6AE5F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string escaping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EBDD2-CF77-91B3-27D1-6100AF030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55324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EscapedStringWriter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EscapedStringWriter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: sink{ std::forward&lt;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} {}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&amp;&amp;sink;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EscapedChar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escaped;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pendingBegin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9F9DD-C943-A6DA-0721-67B45318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60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EBDD2-CF77-91B3-27D1-6100AF030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pendingBegin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while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pendingBegin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!=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pendingBegin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(;;)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matchCommonCharacterToEscape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!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empty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writeAndAdvance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1);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break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((*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\xe0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== 0) {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characters 0x0..0x1f must be escaped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writeAndAdvance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escaped.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 1);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break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++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writePending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for (;;)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while ()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9F9DD-C943-A6DA-0721-67B45318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17</a:t>
            </a:fld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DDAC6F-B440-EC5B-0AA1-5695B55CD0D4}"/>
              </a:ext>
            </a:extLst>
          </p:cNvPr>
          <p:cNvSpPr/>
          <p:nvPr/>
        </p:nvSpPr>
        <p:spPr>
          <a:xfrm>
            <a:off x="1063691" y="569167"/>
            <a:ext cx="9255966" cy="5962262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EE6DA7-69E7-F3B4-7351-62D1C26A7D1D}"/>
              </a:ext>
            </a:extLst>
          </p:cNvPr>
          <p:cNvGrpSpPr/>
          <p:nvPr/>
        </p:nvGrpSpPr>
        <p:grpSpPr>
          <a:xfrm>
            <a:off x="7259291" y="696012"/>
            <a:ext cx="4320000" cy="540000"/>
            <a:chOff x="7692980" y="696012"/>
            <a:chExt cx="4320000" cy="540000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BBD8F7-20EA-37B6-1417-62DE294B110B}"/>
                </a:ext>
              </a:extLst>
            </p:cNvPr>
            <p:cNvSpPr txBox="1"/>
            <p:nvPr/>
          </p:nvSpPr>
          <p:spPr>
            <a:xfrm>
              <a:off x="769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f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9CC136-2FCB-8BE5-2423-FCF0DF87960E}"/>
                </a:ext>
              </a:extLst>
            </p:cNvPr>
            <p:cNvSpPr txBox="1"/>
            <p:nvPr/>
          </p:nvSpPr>
          <p:spPr>
            <a:xfrm>
              <a:off x="823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o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C217C1-5F49-7ECA-89B2-195F8FEF43B0}"/>
                </a:ext>
              </a:extLst>
            </p:cNvPr>
            <p:cNvSpPr txBox="1"/>
            <p:nvPr/>
          </p:nvSpPr>
          <p:spPr>
            <a:xfrm>
              <a:off x="877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o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979CD4-4B54-09F6-0278-C1707D3A7085}"/>
                </a:ext>
              </a:extLst>
            </p:cNvPr>
            <p:cNvSpPr txBox="1"/>
            <p:nvPr/>
          </p:nvSpPr>
          <p:spPr>
            <a:xfrm>
              <a:off x="931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\n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515150-D7C2-A91C-894B-C4CE9F0B7DE4}"/>
                </a:ext>
              </a:extLst>
            </p:cNvPr>
            <p:cNvSpPr txBox="1"/>
            <p:nvPr/>
          </p:nvSpPr>
          <p:spPr>
            <a:xfrm>
              <a:off x="985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b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76CCDA-D6A5-83BE-AD1D-B0E83F393B66}"/>
                </a:ext>
              </a:extLst>
            </p:cNvPr>
            <p:cNvSpPr txBox="1"/>
            <p:nvPr/>
          </p:nvSpPr>
          <p:spPr>
            <a:xfrm>
              <a:off x="1039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a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727F27-1960-B812-E92E-D7A0DDD27DD2}"/>
                </a:ext>
              </a:extLst>
            </p:cNvPr>
            <p:cNvSpPr txBox="1"/>
            <p:nvPr/>
          </p:nvSpPr>
          <p:spPr>
            <a:xfrm>
              <a:off x="1093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r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813474-89FD-8125-1C70-250679EB408F}"/>
                </a:ext>
              </a:extLst>
            </p:cNvPr>
            <p:cNvSpPr txBox="1"/>
            <p:nvPr/>
          </p:nvSpPr>
          <p:spPr>
            <a:xfrm>
              <a:off x="1147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\0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DAEB591-0708-FC7D-81F7-473386EB89B8}"/>
              </a:ext>
            </a:extLst>
          </p:cNvPr>
          <p:cNvCxnSpPr>
            <a:cxnSpLocks/>
          </p:cNvCxnSpPr>
          <p:nvPr/>
        </p:nvCxnSpPr>
        <p:spPr>
          <a:xfrm flipV="1">
            <a:off x="7398662" y="1236012"/>
            <a:ext cx="0" cy="359523"/>
          </a:xfrm>
          <a:prstGeom prst="straightConnector1">
            <a:avLst/>
          </a:prstGeom>
          <a:ln w="38100">
            <a:tailEnd type="triangle" w="lg" len="lg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72C9F91-697F-2E05-424F-B27CEC7C3A7B}"/>
              </a:ext>
            </a:extLst>
          </p:cNvPr>
          <p:cNvCxnSpPr>
            <a:cxnSpLocks/>
          </p:cNvCxnSpPr>
          <p:nvPr/>
        </p:nvCxnSpPr>
        <p:spPr>
          <a:xfrm flipV="1">
            <a:off x="7678580" y="1236012"/>
            <a:ext cx="0" cy="35952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0E12EB4-EFBB-49B1-4616-CE0FD9AB89DA}"/>
              </a:ext>
            </a:extLst>
          </p:cNvPr>
          <p:cNvSpPr txBox="1"/>
          <p:nvPr/>
        </p:nvSpPr>
        <p:spPr>
          <a:xfrm>
            <a:off x="7853511" y="1299244"/>
            <a:ext cx="360000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Double Brace 8">
            <a:extLst>
              <a:ext uri="{FF2B5EF4-FFF2-40B4-BE49-F238E27FC236}">
                <a16:creationId xmlns:a16="http://schemas.microsoft.com/office/drawing/2014/main" id="{A7418A30-745B-A2E4-0F00-55CA5628700D}"/>
              </a:ext>
            </a:extLst>
          </p:cNvPr>
          <p:cNvSpPr/>
          <p:nvPr/>
        </p:nvSpPr>
        <p:spPr>
          <a:xfrm>
            <a:off x="1380931" y="1760910"/>
            <a:ext cx="8847302" cy="1172012"/>
          </a:xfrm>
          <a:prstGeom prst="bracePair">
            <a:avLst/>
          </a:prstGeom>
          <a:solidFill>
            <a:schemeClr val="bg1">
              <a:alpha val="75000"/>
            </a:schemeClr>
          </a:solidFill>
          <a:ln w="31750" cap="rnd">
            <a:solidFill>
              <a:srgbClr val="C7DDF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7DDF1"/>
                </a:solidFill>
                <a:effectLst>
                  <a:glow rad="88900">
                    <a:schemeClr val="bg1"/>
                  </a:glow>
                </a:effectLst>
              </a:rPr>
              <a:t>characters with short escape sequences</a:t>
            </a:r>
            <a:endParaRPr lang="ru-RU" sz="3200" dirty="0">
              <a:solidFill>
                <a:srgbClr val="C7DDF1"/>
              </a:solidFill>
              <a:effectLst>
                <a:glow rad="88900">
                  <a:schemeClr val="bg1"/>
                </a:glow>
              </a:effectLst>
            </a:endParaRPr>
          </a:p>
        </p:txBody>
      </p:sp>
      <p:sp>
        <p:nvSpPr>
          <p:cNvPr id="17" name="Double Brace 16">
            <a:extLst>
              <a:ext uri="{FF2B5EF4-FFF2-40B4-BE49-F238E27FC236}">
                <a16:creationId xmlns:a16="http://schemas.microsoft.com/office/drawing/2014/main" id="{44AA1BF2-7EAD-920D-E136-68A70F245CBA}"/>
              </a:ext>
            </a:extLst>
          </p:cNvPr>
          <p:cNvSpPr/>
          <p:nvPr/>
        </p:nvSpPr>
        <p:spPr>
          <a:xfrm>
            <a:off x="1380931" y="2962342"/>
            <a:ext cx="8847302" cy="1172012"/>
          </a:xfrm>
          <a:prstGeom prst="bracePair">
            <a:avLst/>
          </a:prstGeom>
          <a:solidFill>
            <a:schemeClr val="bg1">
              <a:alpha val="75000"/>
            </a:schemeClr>
          </a:solidFill>
          <a:ln w="31750" cap="rnd">
            <a:solidFill>
              <a:srgbClr val="C7DDF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7DDF1"/>
                </a:solidFill>
                <a:effectLst>
                  <a:glow rad="88900">
                    <a:schemeClr val="bg1"/>
                  </a:glow>
                </a:effectLst>
              </a:rPr>
              <a:t>control characters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041C4F-2A51-3B4C-1D4B-71BEF828DDA5}"/>
              </a:ext>
            </a:extLst>
          </p:cNvPr>
          <p:cNvSpPr txBox="1"/>
          <p:nvPr/>
        </p:nvSpPr>
        <p:spPr>
          <a:xfrm>
            <a:off x="6354149" y="2767547"/>
            <a:ext cx="5745322" cy="30469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outerShdw blurRad="1651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pendingBegin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while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pendingBegin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!=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pendingBegin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(;;)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ru-RU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for (;;)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while ()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9F94CF-C2AB-3326-701D-5615A19F7B35}"/>
              </a:ext>
            </a:extLst>
          </p:cNvPr>
          <p:cNvSpPr txBox="1"/>
          <p:nvPr/>
        </p:nvSpPr>
        <p:spPr>
          <a:xfrm>
            <a:off x="4872347" y="1299244"/>
            <a:ext cx="2351385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pendingBegin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4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mph" presetSubtype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8" grpId="0" animBg="1"/>
      <p:bldP spid="9" grpId="0" animBg="1"/>
      <p:bldP spid="17" grpId="0" animBg="1"/>
      <p:bldP spid="7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EBDD2-CF77-91B3-27D1-6100AF030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pendingBegin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while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pendingBegin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!=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pendingBegin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(;;)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matchCommonCharacterToEscape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!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empty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writeAndAdvance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1);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break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((*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\xe0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== 0) {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characters 0x0..0x1f must be escaped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writeAndAdvance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escaped.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 1);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break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++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writePending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for (;;)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while ()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9F9DD-C943-A6DA-0721-67B45318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18</a:t>
            </a:fld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DDAC6F-B440-EC5B-0AA1-5695B55CD0D4}"/>
              </a:ext>
            </a:extLst>
          </p:cNvPr>
          <p:cNvSpPr/>
          <p:nvPr/>
        </p:nvSpPr>
        <p:spPr>
          <a:xfrm>
            <a:off x="1566407" y="1741336"/>
            <a:ext cx="8501323" cy="1192695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EE6DA7-69E7-F3B4-7351-62D1C26A7D1D}"/>
              </a:ext>
            </a:extLst>
          </p:cNvPr>
          <p:cNvGrpSpPr/>
          <p:nvPr/>
        </p:nvGrpSpPr>
        <p:grpSpPr>
          <a:xfrm>
            <a:off x="7259291" y="696012"/>
            <a:ext cx="4320000" cy="540000"/>
            <a:chOff x="7692980" y="696012"/>
            <a:chExt cx="4320000" cy="540000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BBD8F7-20EA-37B6-1417-62DE294B110B}"/>
                </a:ext>
              </a:extLst>
            </p:cNvPr>
            <p:cNvSpPr txBox="1"/>
            <p:nvPr/>
          </p:nvSpPr>
          <p:spPr>
            <a:xfrm>
              <a:off x="769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f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9CC136-2FCB-8BE5-2423-FCF0DF87960E}"/>
                </a:ext>
              </a:extLst>
            </p:cNvPr>
            <p:cNvSpPr txBox="1"/>
            <p:nvPr/>
          </p:nvSpPr>
          <p:spPr>
            <a:xfrm>
              <a:off x="823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o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C217C1-5F49-7ECA-89B2-195F8FEF43B0}"/>
                </a:ext>
              </a:extLst>
            </p:cNvPr>
            <p:cNvSpPr txBox="1"/>
            <p:nvPr/>
          </p:nvSpPr>
          <p:spPr>
            <a:xfrm>
              <a:off x="877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o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979CD4-4B54-09F6-0278-C1707D3A7085}"/>
                </a:ext>
              </a:extLst>
            </p:cNvPr>
            <p:cNvSpPr txBox="1"/>
            <p:nvPr/>
          </p:nvSpPr>
          <p:spPr>
            <a:xfrm>
              <a:off x="931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\n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515150-D7C2-A91C-894B-C4CE9F0B7DE4}"/>
                </a:ext>
              </a:extLst>
            </p:cNvPr>
            <p:cNvSpPr txBox="1"/>
            <p:nvPr/>
          </p:nvSpPr>
          <p:spPr>
            <a:xfrm>
              <a:off x="985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b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76CCDA-D6A5-83BE-AD1D-B0E83F393B66}"/>
                </a:ext>
              </a:extLst>
            </p:cNvPr>
            <p:cNvSpPr txBox="1"/>
            <p:nvPr/>
          </p:nvSpPr>
          <p:spPr>
            <a:xfrm>
              <a:off x="1039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a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727F27-1960-B812-E92E-D7A0DDD27DD2}"/>
                </a:ext>
              </a:extLst>
            </p:cNvPr>
            <p:cNvSpPr txBox="1"/>
            <p:nvPr/>
          </p:nvSpPr>
          <p:spPr>
            <a:xfrm>
              <a:off x="1093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r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813474-89FD-8125-1C70-250679EB408F}"/>
                </a:ext>
              </a:extLst>
            </p:cNvPr>
            <p:cNvSpPr txBox="1"/>
            <p:nvPr/>
          </p:nvSpPr>
          <p:spPr>
            <a:xfrm>
              <a:off x="1147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\0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DAEB591-0708-FC7D-81F7-473386EB89B8}"/>
              </a:ext>
            </a:extLst>
          </p:cNvPr>
          <p:cNvCxnSpPr>
            <a:cxnSpLocks/>
          </p:cNvCxnSpPr>
          <p:nvPr/>
        </p:nvCxnSpPr>
        <p:spPr>
          <a:xfrm flipV="1">
            <a:off x="7398662" y="1236012"/>
            <a:ext cx="0" cy="359523"/>
          </a:xfrm>
          <a:prstGeom prst="straightConnector1">
            <a:avLst/>
          </a:prstGeom>
          <a:ln w="38100"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0DE2A46-8710-F0D0-4151-16E19944C4D6}"/>
              </a:ext>
            </a:extLst>
          </p:cNvPr>
          <p:cNvCxnSpPr>
            <a:cxnSpLocks/>
          </p:cNvCxnSpPr>
          <p:nvPr/>
        </p:nvCxnSpPr>
        <p:spPr>
          <a:xfrm flipV="1">
            <a:off x="7678580" y="1236012"/>
            <a:ext cx="0" cy="35952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5F19DCE-83D4-06AC-EC1F-4A042C80B688}"/>
              </a:ext>
            </a:extLst>
          </p:cNvPr>
          <p:cNvCxnSpPr>
            <a:cxnSpLocks/>
          </p:cNvCxnSpPr>
          <p:nvPr/>
        </p:nvCxnSpPr>
        <p:spPr>
          <a:xfrm flipV="1">
            <a:off x="8626502" y="1236012"/>
            <a:ext cx="0" cy="35952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8107698-3C08-EBEC-C1A0-A952E357B742}"/>
              </a:ext>
            </a:extLst>
          </p:cNvPr>
          <p:cNvCxnSpPr>
            <a:cxnSpLocks/>
          </p:cNvCxnSpPr>
          <p:nvPr/>
        </p:nvCxnSpPr>
        <p:spPr>
          <a:xfrm flipV="1">
            <a:off x="8090846" y="1236012"/>
            <a:ext cx="0" cy="35952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EE34C52-6D21-9B28-D1B1-3F185DCB3832}"/>
              </a:ext>
            </a:extLst>
          </p:cNvPr>
          <p:cNvCxnSpPr>
            <a:cxnSpLocks/>
          </p:cNvCxnSpPr>
          <p:nvPr/>
        </p:nvCxnSpPr>
        <p:spPr>
          <a:xfrm flipV="1">
            <a:off x="9161107" y="1236012"/>
            <a:ext cx="0" cy="35952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ouble Brace 1">
            <a:extLst>
              <a:ext uri="{FF2B5EF4-FFF2-40B4-BE49-F238E27FC236}">
                <a16:creationId xmlns:a16="http://schemas.microsoft.com/office/drawing/2014/main" id="{E22653C2-DA5C-9153-6B74-1E6849E2F5FD}"/>
              </a:ext>
            </a:extLst>
          </p:cNvPr>
          <p:cNvSpPr/>
          <p:nvPr/>
        </p:nvSpPr>
        <p:spPr>
          <a:xfrm>
            <a:off x="1380931" y="1760910"/>
            <a:ext cx="8847302" cy="1172012"/>
          </a:xfrm>
          <a:prstGeom prst="bracePair">
            <a:avLst/>
          </a:prstGeom>
          <a:solidFill>
            <a:schemeClr val="bg1">
              <a:alpha val="75000"/>
            </a:schemeClr>
          </a:solidFill>
          <a:ln w="3175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5"/>
                </a:solidFill>
                <a:effectLst>
                  <a:glow rad="88900">
                    <a:schemeClr val="bg1"/>
                  </a:glow>
                </a:effectLst>
              </a:rPr>
              <a:t>characters with short escape sequences</a:t>
            </a:r>
            <a:endParaRPr lang="ru-RU" sz="3200" dirty="0">
              <a:solidFill>
                <a:schemeClr val="accent5"/>
              </a:solidFill>
              <a:effectLst>
                <a:glow rad="88900">
                  <a:schemeClr val="bg1"/>
                </a:glow>
              </a:effectLst>
            </a:endParaRPr>
          </a:p>
        </p:txBody>
      </p:sp>
      <p:sp>
        <p:nvSpPr>
          <p:cNvPr id="5" name="Double Brace 4">
            <a:extLst>
              <a:ext uri="{FF2B5EF4-FFF2-40B4-BE49-F238E27FC236}">
                <a16:creationId xmlns:a16="http://schemas.microsoft.com/office/drawing/2014/main" id="{D27E3CB1-E90F-278D-8DDC-517D9724B31F}"/>
              </a:ext>
            </a:extLst>
          </p:cNvPr>
          <p:cNvSpPr/>
          <p:nvPr/>
        </p:nvSpPr>
        <p:spPr>
          <a:xfrm>
            <a:off x="1380931" y="2962342"/>
            <a:ext cx="8847302" cy="1172012"/>
          </a:xfrm>
          <a:prstGeom prst="bracePair">
            <a:avLst/>
          </a:prstGeom>
          <a:solidFill>
            <a:schemeClr val="bg1">
              <a:alpha val="75000"/>
            </a:schemeClr>
          </a:solidFill>
          <a:ln w="3175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5"/>
                </a:solidFill>
                <a:effectLst>
                  <a:glow rad="88900">
                    <a:schemeClr val="bg1"/>
                  </a:glow>
                </a:effectLst>
              </a:rPr>
              <a:t>control characters</a:t>
            </a:r>
            <a:endParaRPr lang="ru-RU" sz="3200" dirty="0">
              <a:solidFill>
                <a:schemeClr val="accent5"/>
              </a:solidFill>
              <a:effectLst>
                <a:glow rad="88900">
                  <a:schemeClr val="bg1"/>
                </a:glo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041C4F-2A51-3B4C-1D4B-71BEF828DDA5}"/>
              </a:ext>
            </a:extLst>
          </p:cNvPr>
          <p:cNvSpPr txBox="1"/>
          <p:nvPr/>
        </p:nvSpPr>
        <p:spPr>
          <a:xfrm>
            <a:off x="625503" y="3159434"/>
            <a:ext cx="10940994" cy="22467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1651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(;;)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matchCommonCharacterToEscape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!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empty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writeAndAdvance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1);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break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ru-RU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 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for (;;)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1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" grpId="0" animBg="1"/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2281A-2F12-2AF8-A4FD-B9BBB7C31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string escaping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E52A8-474A-31AE-1A93-A4208487B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8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matchCommonCharacterToEscape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string_view_literals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switch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8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case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\b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 </a:t>
            </a: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\\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"sv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case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\t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 </a:t>
            </a: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\\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"sv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case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\n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 </a:t>
            </a: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\\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"sv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case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\f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 </a:t>
            </a: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\\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"sv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case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\r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 </a:t>
            </a: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\\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"sv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case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\"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 </a:t>
            </a: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\\\"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 err="1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case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\\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 </a:t>
            </a: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\\\\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 err="1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sv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8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{};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AFF39-0381-1A5C-699F-813BD389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869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610EF-8B4F-058E-24A7-A112329E2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JSON in C++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escaping and serialization</a:t>
            </a:r>
            <a:endParaRPr lang="ru-RU" sz="7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F89415-DBBC-7F77-76C1-11BA1ADC0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Pavel Novikov</a:t>
            </a:r>
            <a:endParaRPr lang="ru-RU" dirty="0"/>
          </a:p>
          <a:p>
            <a:r>
              <a:rPr lang="ru-RU" dirty="0"/>
              <a:t>@</a:t>
            </a:r>
            <a:r>
              <a:rPr lang="en-US" dirty="0" err="1"/>
              <a:t>cpp_ape</a:t>
            </a:r>
            <a:endParaRPr lang="en-US" dirty="0"/>
          </a:p>
        </p:txBody>
      </p:sp>
      <p:pic>
        <p:nvPicPr>
          <p:cNvPr id="4" name="Picture 4" descr="Twitter bird logo 2012.svg">
            <a:extLst>
              <a:ext uri="{FF2B5EF4-FFF2-40B4-BE49-F238E27FC236}">
                <a16:creationId xmlns:a16="http://schemas.microsoft.com/office/drawing/2014/main" id="{88B07831-8FD6-3E69-750D-46F950086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48" y="4138262"/>
            <a:ext cx="314325" cy="25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20EDB9-1738-239C-4351-997E7BF3D673}"/>
              </a:ext>
            </a:extLst>
          </p:cNvPr>
          <p:cNvSpPr/>
          <p:nvPr/>
        </p:nvSpPr>
        <p:spPr>
          <a:xfrm>
            <a:off x="5074846" y="4108400"/>
            <a:ext cx="314325" cy="31432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61D4144-F91E-6B2E-4EFD-70ACF5FAB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74847" y="4108400"/>
            <a:ext cx="3143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81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EBDD2-CF77-91B3-27D1-6100AF030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</a:t>
            </a:r>
            <a:r>
              <a:rPr lang="en-US" sz="20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validation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pendingBegin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while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pendingBegin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!= </a:t>
            </a:r>
            <a:r>
              <a:rPr lang="en-US" sz="20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pendingBegin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(;;)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matchCommonCharacterToEscape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0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!</a:t>
            </a:r>
            <a:r>
              <a:rPr lang="en-US" sz="20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</a:t>
            </a:r>
            <a:r>
              <a:rPr lang="en-US" sz="20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empty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 err="1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writeAndAdvance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1);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break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((*</a:t>
            </a:r>
            <a:r>
              <a:rPr lang="en-US" sz="20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 </a:t>
            </a:r>
            <a:r>
              <a:rPr lang="en-US" sz="2000" dirty="0">
                <a:solidFill>
                  <a:srgbClr val="E21F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B776FB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\xe0</a:t>
            </a:r>
            <a:r>
              <a:rPr lang="en-US" sz="2000" dirty="0">
                <a:solidFill>
                  <a:srgbClr val="E21F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== 0) { </a:t>
            </a:r>
            <a:r>
              <a:rPr lang="en-US" sz="20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characters 0x0..0x1f must be escaped</a:t>
            </a:r>
            <a:endParaRPr lang="en-US" sz="2000" dirty="0">
              <a:solidFill>
                <a:srgbClr val="000000">
                  <a:alpha val="50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 err="1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writeAndAdvance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escaped.</a:t>
            </a:r>
            <a:r>
              <a:rPr lang="en-US" sz="2000" dirty="0" err="1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0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 1);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break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++</a:t>
            </a:r>
            <a:r>
              <a:rPr lang="en-US" sz="20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0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 err="1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writePending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 </a:t>
            </a:r>
            <a:r>
              <a:rPr lang="en-US" sz="20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for (;;)</a:t>
            </a:r>
            <a:endParaRPr lang="en-US" sz="2000" dirty="0">
              <a:solidFill>
                <a:srgbClr val="000000">
                  <a:alpha val="50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 </a:t>
            </a:r>
            <a:r>
              <a:rPr lang="en-US" sz="20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while ()</a:t>
            </a:r>
            <a:endParaRPr lang="en-US" sz="2000" dirty="0">
              <a:solidFill>
                <a:srgbClr val="000000">
                  <a:alpha val="50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en-US" sz="2000" dirty="0">
              <a:solidFill>
                <a:srgbClr val="000000">
                  <a:alpha val="50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9F9DD-C943-A6DA-0721-67B45318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20</a:t>
            </a:fld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DDAC6F-B440-EC5B-0AA1-5695B55CD0D4}"/>
              </a:ext>
            </a:extLst>
          </p:cNvPr>
          <p:cNvSpPr/>
          <p:nvPr/>
        </p:nvSpPr>
        <p:spPr>
          <a:xfrm>
            <a:off x="1566407" y="1741336"/>
            <a:ext cx="8501323" cy="1192695"/>
          </a:xfrm>
          <a:prstGeom prst="rect">
            <a:avLst/>
          </a:prstGeom>
          <a:noFill/>
          <a:ln w="38100">
            <a:solidFill>
              <a:schemeClr val="accent1">
                <a:alpha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EE6DA7-69E7-F3B4-7351-62D1C26A7D1D}"/>
              </a:ext>
            </a:extLst>
          </p:cNvPr>
          <p:cNvGrpSpPr/>
          <p:nvPr/>
        </p:nvGrpSpPr>
        <p:grpSpPr>
          <a:xfrm>
            <a:off x="7259291" y="696012"/>
            <a:ext cx="4320000" cy="540000"/>
            <a:chOff x="7692980" y="696012"/>
            <a:chExt cx="4320000" cy="540000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BBD8F7-20EA-37B6-1417-62DE294B110B}"/>
                </a:ext>
              </a:extLst>
            </p:cNvPr>
            <p:cNvSpPr txBox="1"/>
            <p:nvPr/>
          </p:nvSpPr>
          <p:spPr>
            <a:xfrm>
              <a:off x="769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f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9CC136-2FCB-8BE5-2423-FCF0DF87960E}"/>
                </a:ext>
              </a:extLst>
            </p:cNvPr>
            <p:cNvSpPr txBox="1"/>
            <p:nvPr/>
          </p:nvSpPr>
          <p:spPr>
            <a:xfrm>
              <a:off x="823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o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C217C1-5F49-7ECA-89B2-195F8FEF43B0}"/>
                </a:ext>
              </a:extLst>
            </p:cNvPr>
            <p:cNvSpPr txBox="1"/>
            <p:nvPr/>
          </p:nvSpPr>
          <p:spPr>
            <a:xfrm>
              <a:off x="877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o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979CD4-4B54-09F6-0278-C1707D3A7085}"/>
                </a:ext>
              </a:extLst>
            </p:cNvPr>
            <p:cNvSpPr txBox="1"/>
            <p:nvPr/>
          </p:nvSpPr>
          <p:spPr>
            <a:xfrm>
              <a:off x="931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\n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515150-D7C2-A91C-894B-C4CE9F0B7DE4}"/>
                </a:ext>
              </a:extLst>
            </p:cNvPr>
            <p:cNvSpPr txBox="1"/>
            <p:nvPr/>
          </p:nvSpPr>
          <p:spPr>
            <a:xfrm>
              <a:off x="985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b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76CCDA-D6A5-83BE-AD1D-B0E83F393B66}"/>
                </a:ext>
              </a:extLst>
            </p:cNvPr>
            <p:cNvSpPr txBox="1"/>
            <p:nvPr/>
          </p:nvSpPr>
          <p:spPr>
            <a:xfrm>
              <a:off x="1039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a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727F27-1960-B812-E92E-D7A0DDD27DD2}"/>
                </a:ext>
              </a:extLst>
            </p:cNvPr>
            <p:cNvSpPr txBox="1"/>
            <p:nvPr/>
          </p:nvSpPr>
          <p:spPr>
            <a:xfrm>
              <a:off x="1093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r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813474-89FD-8125-1C70-250679EB408F}"/>
                </a:ext>
              </a:extLst>
            </p:cNvPr>
            <p:cNvSpPr txBox="1"/>
            <p:nvPr/>
          </p:nvSpPr>
          <p:spPr>
            <a:xfrm>
              <a:off x="1147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\0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DAEB591-0708-FC7D-81F7-473386EB89B8}"/>
              </a:ext>
            </a:extLst>
          </p:cNvPr>
          <p:cNvCxnSpPr>
            <a:cxnSpLocks/>
          </p:cNvCxnSpPr>
          <p:nvPr/>
        </p:nvCxnSpPr>
        <p:spPr>
          <a:xfrm flipV="1">
            <a:off x="7398662" y="1236012"/>
            <a:ext cx="0" cy="359523"/>
          </a:xfrm>
          <a:prstGeom prst="straightConnector1">
            <a:avLst/>
          </a:prstGeom>
          <a:ln w="38100"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CF0C8AD-933B-9C03-EF03-1645FE059935}"/>
              </a:ext>
            </a:extLst>
          </p:cNvPr>
          <p:cNvCxnSpPr>
            <a:cxnSpLocks/>
          </p:cNvCxnSpPr>
          <p:nvPr/>
        </p:nvCxnSpPr>
        <p:spPr>
          <a:xfrm flipV="1">
            <a:off x="9161107" y="1236012"/>
            <a:ext cx="0" cy="35952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ouble Brace 1">
            <a:extLst>
              <a:ext uri="{FF2B5EF4-FFF2-40B4-BE49-F238E27FC236}">
                <a16:creationId xmlns:a16="http://schemas.microsoft.com/office/drawing/2014/main" id="{BFEBBE2F-F9B9-443D-ADCC-61EE54E6F0D6}"/>
              </a:ext>
            </a:extLst>
          </p:cNvPr>
          <p:cNvSpPr/>
          <p:nvPr/>
        </p:nvSpPr>
        <p:spPr>
          <a:xfrm>
            <a:off x="1380931" y="2962342"/>
            <a:ext cx="8847302" cy="1172012"/>
          </a:xfrm>
          <a:prstGeom prst="bracePair">
            <a:avLst/>
          </a:prstGeom>
          <a:solidFill>
            <a:schemeClr val="bg1">
              <a:alpha val="75000"/>
            </a:schemeClr>
          </a:solidFill>
          <a:ln w="31750" cap="rnd">
            <a:solidFill>
              <a:schemeClr val="accent5">
                <a:alpha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5"/>
                </a:solidFill>
                <a:effectLst>
                  <a:glow rad="88900">
                    <a:schemeClr val="bg1"/>
                  </a:glow>
                </a:effectLst>
              </a:rPr>
              <a:t>control characters</a:t>
            </a:r>
            <a:endParaRPr lang="ru-RU" sz="3200" dirty="0">
              <a:solidFill>
                <a:schemeClr val="accent5"/>
              </a:solidFill>
              <a:effectLst>
                <a:glow rad="88900">
                  <a:schemeClr val="bg1"/>
                </a:glo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041C4F-2A51-3B4C-1D4B-71BEF828DDA5}"/>
              </a:ext>
            </a:extLst>
          </p:cNvPr>
          <p:cNvSpPr txBox="1"/>
          <p:nvPr/>
        </p:nvSpPr>
        <p:spPr>
          <a:xfrm>
            <a:off x="625503" y="3159434"/>
            <a:ext cx="10940994" cy="22467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1651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(;;)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matchCommonCharacterToEscape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!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empty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writeAndAdvance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1);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break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ru-RU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 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for (;;)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82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EBDD2-CF77-91B3-27D1-6100AF030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validation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pendingBegin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while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pendingBegin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!= 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 err="1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pendingBegin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(;;)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matchCommonCharacterToEscape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000" dirty="0" err="1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!</a:t>
            </a:r>
            <a:r>
              <a:rPr lang="en-US" sz="2000" dirty="0" err="1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empty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writeAndAdvance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1);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break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((*</a:t>
            </a:r>
            <a:r>
              <a:rPr lang="en-US" sz="2000" dirty="0" err="1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 </a:t>
            </a:r>
            <a:r>
              <a:rPr lang="en-US" sz="2000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B776FB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\xe0</a:t>
            </a:r>
            <a:r>
              <a:rPr lang="en-US" sz="2000" dirty="0">
                <a:solidFill>
                  <a:srgbClr val="E21F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== 0) { 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characters 0x0..0x1f must be escaped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writeAndAdvance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escaped.</a:t>
            </a:r>
            <a:r>
              <a:rPr lang="en-US" sz="20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000" dirty="0" err="1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 1);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break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++</a:t>
            </a:r>
            <a:r>
              <a:rPr lang="en-US" sz="2000" dirty="0" err="1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writePending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 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for (;;)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 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while ()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9F9DD-C943-A6DA-0721-67B45318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21</a:t>
            </a:fld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DDAC6F-B440-EC5B-0AA1-5695B55CD0D4}"/>
              </a:ext>
            </a:extLst>
          </p:cNvPr>
          <p:cNvSpPr/>
          <p:nvPr/>
        </p:nvSpPr>
        <p:spPr>
          <a:xfrm>
            <a:off x="1566407" y="1741336"/>
            <a:ext cx="8501323" cy="1192695"/>
          </a:xfrm>
          <a:prstGeom prst="rect">
            <a:avLst/>
          </a:prstGeom>
          <a:noFill/>
          <a:ln w="38100">
            <a:solidFill>
              <a:schemeClr val="accent1">
                <a:alpha val="3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EE6DA7-69E7-F3B4-7351-62D1C26A7D1D}"/>
              </a:ext>
            </a:extLst>
          </p:cNvPr>
          <p:cNvGrpSpPr/>
          <p:nvPr/>
        </p:nvGrpSpPr>
        <p:grpSpPr>
          <a:xfrm>
            <a:off x="7259291" y="696012"/>
            <a:ext cx="4320000" cy="540000"/>
            <a:chOff x="7692980" y="696012"/>
            <a:chExt cx="4320000" cy="540000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BBD8F7-20EA-37B6-1417-62DE294B110B}"/>
                </a:ext>
              </a:extLst>
            </p:cNvPr>
            <p:cNvSpPr txBox="1"/>
            <p:nvPr/>
          </p:nvSpPr>
          <p:spPr>
            <a:xfrm>
              <a:off x="769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f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9CC136-2FCB-8BE5-2423-FCF0DF87960E}"/>
                </a:ext>
              </a:extLst>
            </p:cNvPr>
            <p:cNvSpPr txBox="1"/>
            <p:nvPr/>
          </p:nvSpPr>
          <p:spPr>
            <a:xfrm>
              <a:off x="823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o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C217C1-5F49-7ECA-89B2-195F8FEF43B0}"/>
                </a:ext>
              </a:extLst>
            </p:cNvPr>
            <p:cNvSpPr txBox="1"/>
            <p:nvPr/>
          </p:nvSpPr>
          <p:spPr>
            <a:xfrm>
              <a:off x="877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o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979CD4-4B54-09F6-0278-C1707D3A7085}"/>
                </a:ext>
              </a:extLst>
            </p:cNvPr>
            <p:cNvSpPr txBox="1"/>
            <p:nvPr/>
          </p:nvSpPr>
          <p:spPr>
            <a:xfrm>
              <a:off x="931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\n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515150-D7C2-A91C-894B-C4CE9F0B7DE4}"/>
                </a:ext>
              </a:extLst>
            </p:cNvPr>
            <p:cNvSpPr txBox="1"/>
            <p:nvPr/>
          </p:nvSpPr>
          <p:spPr>
            <a:xfrm>
              <a:off x="985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b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76CCDA-D6A5-83BE-AD1D-B0E83F393B66}"/>
                </a:ext>
              </a:extLst>
            </p:cNvPr>
            <p:cNvSpPr txBox="1"/>
            <p:nvPr/>
          </p:nvSpPr>
          <p:spPr>
            <a:xfrm>
              <a:off x="1039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a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727F27-1960-B812-E92E-D7A0DDD27DD2}"/>
                </a:ext>
              </a:extLst>
            </p:cNvPr>
            <p:cNvSpPr txBox="1"/>
            <p:nvPr/>
          </p:nvSpPr>
          <p:spPr>
            <a:xfrm>
              <a:off x="1093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r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813474-89FD-8125-1C70-250679EB408F}"/>
                </a:ext>
              </a:extLst>
            </p:cNvPr>
            <p:cNvSpPr txBox="1"/>
            <p:nvPr/>
          </p:nvSpPr>
          <p:spPr>
            <a:xfrm>
              <a:off x="1147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\0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DAEB591-0708-FC7D-81F7-473386EB89B8}"/>
              </a:ext>
            </a:extLst>
          </p:cNvPr>
          <p:cNvCxnSpPr>
            <a:cxnSpLocks/>
          </p:cNvCxnSpPr>
          <p:nvPr/>
        </p:nvCxnSpPr>
        <p:spPr>
          <a:xfrm flipV="1">
            <a:off x="7398662" y="1236012"/>
            <a:ext cx="0" cy="359523"/>
          </a:xfrm>
          <a:prstGeom prst="straightConnector1">
            <a:avLst/>
          </a:prstGeom>
          <a:ln w="38100"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1B393D-F5A3-AE13-1745-BEBD993499AD}"/>
              </a:ext>
            </a:extLst>
          </p:cNvPr>
          <p:cNvCxnSpPr>
            <a:cxnSpLocks/>
          </p:cNvCxnSpPr>
          <p:nvPr/>
        </p:nvCxnSpPr>
        <p:spPr>
          <a:xfrm flipV="1">
            <a:off x="9711557" y="1236012"/>
            <a:ext cx="0" cy="359523"/>
          </a:xfrm>
          <a:prstGeom prst="straightConnector1">
            <a:avLst/>
          </a:prstGeom>
          <a:ln w="38100">
            <a:tailEnd type="triangle" w="lg" len="lg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 Brace 5">
            <a:extLst>
              <a:ext uri="{FF2B5EF4-FFF2-40B4-BE49-F238E27FC236}">
                <a16:creationId xmlns:a16="http://schemas.microsoft.com/office/drawing/2014/main" id="{46E33174-D9D0-96D5-18A3-A1403F2ECA5F}"/>
              </a:ext>
            </a:extLst>
          </p:cNvPr>
          <p:cNvSpPr/>
          <p:nvPr/>
        </p:nvSpPr>
        <p:spPr>
          <a:xfrm rot="5400000">
            <a:off x="7938788" y="-314372"/>
            <a:ext cx="261006" cy="1620000"/>
          </a:xfrm>
          <a:prstGeom prst="leftBrace">
            <a:avLst>
              <a:gd name="adj1" fmla="val 44286"/>
              <a:gd name="adj2" fmla="val 50000"/>
            </a:avLst>
          </a:prstGeom>
          <a:ln w="3810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EEFD4E-66AD-C9A0-578A-9556BF40C637}"/>
              </a:ext>
            </a:extLst>
          </p:cNvPr>
          <p:cNvSpPr txBox="1"/>
          <p:nvPr/>
        </p:nvSpPr>
        <p:spPr>
          <a:xfrm>
            <a:off x="0" y="2394589"/>
            <a:ext cx="12192000" cy="3477875"/>
          </a:xfrm>
          <a:prstGeom prst="rect">
            <a:avLst/>
          </a:prstGeom>
          <a:solidFill>
            <a:schemeClr val="bg1"/>
          </a:solidFill>
          <a:effectLst>
            <a:outerShdw blurRad="1651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writeAndAdvance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escapeSequence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pendingBegin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!=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writePending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pendingBegin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+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sink(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escapeSequence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writePending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sink(std::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pendingBegin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static_cast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-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pendingBegin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});</a:t>
            </a:r>
          </a:p>
          <a:p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68AA48C-FD48-CAA2-E716-00F609588EEC}"/>
              </a:ext>
            </a:extLst>
          </p:cNvPr>
          <p:cNvCxnSpPr>
            <a:cxnSpLocks/>
          </p:cNvCxnSpPr>
          <p:nvPr/>
        </p:nvCxnSpPr>
        <p:spPr>
          <a:xfrm flipV="1">
            <a:off x="9161107" y="1236012"/>
            <a:ext cx="0" cy="35952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0ED55CE-C0B0-CD9A-F937-1C8F0BC9CF13}"/>
              </a:ext>
            </a:extLst>
          </p:cNvPr>
          <p:cNvSpPr txBox="1"/>
          <p:nvPr/>
        </p:nvSpPr>
        <p:spPr>
          <a:xfrm>
            <a:off x="7259291" y="0"/>
            <a:ext cx="1623466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effectLst/>
              </a:rPr>
              <a:t>write pending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422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1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4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9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2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EBDD2-CF77-91B3-27D1-6100AF030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</a:t>
            </a:r>
            <a:r>
              <a:rPr lang="en-US" sz="20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validation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pendingBegin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while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pendingBegin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!= </a:t>
            </a:r>
            <a:r>
              <a:rPr lang="en-US" sz="20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pendingBegin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(;;)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matchCommonCharacterToEscape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0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!</a:t>
            </a:r>
            <a:r>
              <a:rPr lang="en-US" sz="20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</a:t>
            </a:r>
            <a:r>
              <a:rPr lang="en-US" sz="20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empty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 err="1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writeAndAdvance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1);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break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((*</a:t>
            </a:r>
            <a:r>
              <a:rPr lang="en-US" sz="20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 </a:t>
            </a:r>
            <a:r>
              <a:rPr lang="en-US" sz="2000" dirty="0">
                <a:solidFill>
                  <a:srgbClr val="E21F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B776FB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\xe0</a:t>
            </a:r>
            <a:r>
              <a:rPr lang="en-US" sz="2000" dirty="0">
                <a:solidFill>
                  <a:srgbClr val="E21F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== 0) { </a:t>
            </a:r>
            <a:r>
              <a:rPr lang="en-US" sz="20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characters 0x0..0x1f must be escaped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 err="1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writeAndAdvance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escaped.</a:t>
            </a:r>
            <a:r>
              <a:rPr lang="en-US" sz="2000" dirty="0" err="1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0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 1);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break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++</a:t>
            </a:r>
            <a:r>
              <a:rPr lang="en-US" sz="20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0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 err="1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writePending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 </a:t>
            </a:r>
            <a:r>
              <a:rPr lang="en-US" sz="20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for (;;)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 </a:t>
            </a:r>
            <a:r>
              <a:rPr lang="en-US" sz="20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while ()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en-US" sz="2000" dirty="0">
              <a:solidFill>
                <a:srgbClr val="000000">
                  <a:alpha val="50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9F9DD-C943-A6DA-0721-67B45318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22</a:t>
            </a:fld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DDAC6F-B440-EC5B-0AA1-5695B55CD0D4}"/>
              </a:ext>
            </a:extLst>
          </p:cNvPr>
          <p:cNvSpPr/>
          <p:nvPr/>
        </p:nvSpPr>
        <p:spPr>
          <a:xfrm>
            <a:off x="1566407" y="1741336"/>
            <a:ext cx="8501323" cy="1192695"/>
          </a:xfrm>
          <a:prstGeom prst="rect">
            <a:avLst/>
          </a:prstGeom>
          <a:noFill/>
          <a:ln w="38100">
            <a:solidFill>
              <a:schemeClr val="accent1">
                <a:alpha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EE6DA7-69E7-F3B4-7351-62D1C26A7D1D}"/>
              </a:ext>
            </a:extLst>
          </p:cNvPr>
          <p:cNvGrpSpPr/>
          <p:nvPr/>
        </p:nvGrpSpPr>
        <p:grpSpPr>
          <a:xfrm>
            <a:off x="7259291" y="696012"/>
            <a:ext cx="4320000" cy="540000"/>
            <a:chOff x="7692980" y="696012"/>
            <a:chExt cx="4320000" cy="540000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BBD8F7-20EA-37B6-1417-62DE294B110B}"/>
                </a:ext>
              </a:extLst>
            </p:cNvPr>
            <p:cNvSpPr txBox="1"/>
            <p:nvPr/>
          </p:nvSpPr>
          <p:spPr>
            <a:xfrm>
              <a:off x="769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f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9CC136-2FCB-8BE5-2423-FCF0DF87960E}"/>
                </a:ext>
              </a:extLst>
            </p:cNvPr>
            <p:cNvSpPr txBox="1"/>
            <p:nvPr/>
          </p:nvSpPr>
          <p:spPr>
            <a:xfrm>
              <a:off x="823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o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C217C1-5F49-7ECA-89B2-195F8FEF43B0}"/>
                </a:ext>
              </a:extLst>
            </p:cNvPr>
            <p:cNvSpPr txBox="1"/>
            <p:nvPr/>
          </p:nvSpPr>
          <p:spPr>
            <a:xfrm>
              <a:off x="877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o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979CD4-4B54-09F6-0278-C1707D3A7085}"/>
                </a:ext>
              </a:extLst>
            </p:cNvPr>
            <p:cNvSpPr txBox="1"/>
            <p:nvPr/>
          </p:nvSpPr>
          <p:spPr>
            <a:xfrm>
              <a:off x="931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\n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515150-D7C2-A91C-894B-C4CE9F0B7DE4}"/>
                </a:ext>
              </a:extLst>
            </p:cNvPr>
            <p:cNvSpPr txBox="1"/>
            <p:nvPr/>
          </p:nvSpPr>
          <p:spPr>
            <a:xfrm>
              <a:off x="985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b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76CCDA-D6A5-83BE-AD1D-B0E83F393B66}"/>
                </a:ext>
              </a:extLst>
            </p:cNvPr>
            <p:cNvSpPr txBox="1"/>
            <p:nvPr/>
          </p:nvSpPr>
          <p:spPr>
            <a:xfrm>
              <a:off x="1039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a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727F27-1960-B812-E92E-D7A0DDD27DD2}"/>
                </a:ext>
              </a:extLst>
            </p:cNvPr>
            <p:cNvSpPr txBox="1"/>
            <p:nvPr/>
          </p:nvSpPr>
          <p:spPr>
            <a:xfrm>
              <a:off x="1093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r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813474-89FD-8125-1C70-250679EB408F}"/>
                </a:ext>
              </a:extLst>
            </p:cNvPr>
            <p:cNvSpPr txBox="1"/>
            <p:nvPr/>
          </p:nvSpPr>
          <p:spPr>
            <a:xfrm>
              <a:off x="1147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\0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</p:grp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45BEFD64-50F1-9A60-BE0D-C77B72932F01}"/>
              </a:ext>
            </a:extLst>
          </p:cNvPr>
          <p:cNvCxnSpPr>
            <a:cxnSpLocks/>
          </p:cNvCxnSpPr>
          <p:nvPr/>
        </p:nvCxnSpPr>
        <p:spPr>
          <a:xfrm flipV="1">
            <a:off x="9711557" y="1236012"/>
            <a:ext cx="0" cy="359523"/>
          </a:xfrm>
          <a:prstGeom prst="straightConnector1">
            <a:avLst/>
          </a:prstGeom>
          <a:ln w="38100"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ouble Brace 4">
            <a:extLst>
              <a:ext uri="{FF2B5EF4-FFF2-40B4-BE49-F238E27FC236}">
                <a16:creationId xmlns:a16="http://schemas.microsoft.com/office/drawing/2014/main" id="{BB752620-E3CC-B162-16A1-FC306B8F3EF9}"/>
              </a:ext>
            </a:extLst>
          </p:cNvPr>
          <p:cNvSpPr/>
          <p:nvPr/>
        </p:nvSpPr>
        <p:spPr>
          <a:xfrm>
            <a:off x="1380931" y="2962342"/>
            <a:ext cx="8847302" cy="1172012"/>
          </a:xfrm>
          <a:prstGeom prst="bracePair">
            <a:avLst/>
          </a:prstGeom>
          <a:solidFill>
            <a:schemeClr val="bg1">
              <a:alpha val="75000"/>
            </a:schemeClr>
          </a:solidFill>
          <a:ln w="31750" cap="rnd">
            <a:solidFill>
              <a:schemeClr val="accent5">
                <a:alpha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5"/>
                </a:solidFill>
                <a:effectLst>
                  <a:glow rad="88900">
                    <a:schemeClr val="bg1"/>
                  </a:glow>
                </a:effectLst>
              </a:rPr>
              <a:t>control characters</a:t>
            </a:r>
            <a:endParaRPr lang="ru-RU" sz="3200" dirty="0">
              <a:solidFill>
                <a:schemeClr val="accent5"/>
              </a:solidFill>
              <a:effectLst>
                <a:glow rad="88900">
                  <a:schemeClr val="bg1"/>
                </a:glo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041C4F-2A51-3B4C-1D4B-71BEF828DDA5}"/>
              </a:ext>
            </a:extLst>
          </p:cNvPr>
          <p:cNvSpPr txBox="1"/>
          <p:nvPr/>
        </p:nvSpPr>
        <p:spPr>
          <a:xfrm>
            <a:off x="625503" y="3159434"/>
            <a:ext cx="10940994" cy="22467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1651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(;;)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matchCommonCharacterToEscape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!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empty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writeAndAdvance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1);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break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ru-RU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 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for (;;)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233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EBDD2-CF77-91B3-27D1-6100AF030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pendingBegin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while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pendingBegin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!=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pendingBegin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(;;)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matchCommonCharacterToEscape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!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empty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writeAndAdvance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1);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break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((*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\xe0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== 0) {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characters 0x0..0x1f must be escaped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writeAndAdvance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escaped.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 1);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break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++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writePending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for (;;)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while ()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9F9DD-C943-A6DA-0721-67B45318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23</a:t>
            </a:fld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DDAC6F-B440-EC5B-0AA1-5695B55CD0D4}"/>
              </a:ext>
            </a:extLst>
          </p:cNvPr>
          <p:cNvSpPr/>
          <p:nvPr/>
        </p:nvSpPr>
        <p:spPr>
          <a:xfrm flipV="1">
            <a:off x="1566407" y="2934031"/>
            <a:ext cx="8501323" cy="1208761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041C4F-2A51-3B4C-1D4B-71BEF828DDA5}"/>
              </a:ext>
            </a:extLst>
          </p:cNvPr>
          <p:cNvSpPr txBox="1"/>
          <p:nvPr/>
        </p:nvSpPr>
        <p:spPr>
          <a:xfrm>
            <a:off x="625503" y="4204015"/>
            <a:ext cx="10940994" cy="255454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1651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(;;) {</a:t>
            </a:r>
          </a:p>
          <a:p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((*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\xe0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== 0) {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characters 0x0..0x1f must be escaped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writeAndAdvance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escaped.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 1);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break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ru-RU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 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for (;;)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EE6DA7-69E7-F3B4-7351-62D1C26A7D1D}"/>
              </a:ext>
            </a:extLst>
          </p:cNvPr>
          <p:cNvGrpSpPr/>
          <p:nvPr/>
        </p:nvGrpSpPr>
        <p:grpSpPr>
          <a:xfrm>
            <a:off x="7259291" y="696012"/>
            <a:ext cx="4320000" cy="540000"/>
            <a:chOff x="7692980" y="696012"/>
            <a:chExt cx="4320000" cy="540000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BBD8F7-20EA-37B6-1417-62DE294B110B}"/>
                </a:ext>
              </a:extLst>
            </p:cNvPr>
            <p:cNvSpPr txBox="1"/>
            <p:nvPr/>
          </p:nvSpPr>
          <p:spPr>
            <a:xfrm>
              <a:off x="769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f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9CC136-2FCB-8BE5-2423-FCF0DF87960E}"/>
                </a:ext>
              </a:extLst>
            </p:cNvPr>
            <p:cNvSpPr txBox="1"/>
            <p:nvPr/>
          </p:nvSpPr>
          <p:spPr>
            <a:xfrm>
              <a:off x="823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o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C217C1-5F49-7ECA-89B2-195F8FEF43B0}"/>
                </a:ext>
              </a:extLst>
            </p:cNvPr>
            <p:cNvSpPr txBox="1"/>
            <p:nvPr/>
          </p:nvSpPr>
          <p:spPr>
            <a:xfrm>
              <a:off x="877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o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979CD4-4B54-09F6-0278-C1707D3A7085}"/>
                </a:ext>
              </a:extLst>
            </p:cNvPr>
            <p:cNvSpPr txBox="1"/>
            <p:nvPr/>
          </p:nvSpPr>
          <p:spPr>
            <a:xfrm>
              <a:off x="931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\n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515150-D7C2-A91C-894B-C4CE9F0B7DE4}"/>
                </a:ext>
              </a:extLst>
            </p:cNvPr>
            <p:cNvSpPr txBox="1"/>
            <p:nvPr/>
          </p:nvSpPr>
          <p:spPr>
            <a:xfrm>
              <a:off x="985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b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76CCDA-D6A5-83BE-AD1D-B0E83F393B66}"/>
                </a:ext>
              </a:extLst>
            </p:cNvPr>
            <p:cNvSpPr txBox="1"/>
            <p:nvPr/>
          </p:nvSpPr>
          <p:spPr>
            <a:xfrm>
              <a:off x="1039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a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727F27-1960-B812-E92E-D7A0DDD27DD2}"/>
                </a:ext>
              </a:extLst>
            </p:cNvPr>
            <p:cNvSpPr txBox="1"/>
            <p:nvPr/>
          </p:nvSpPr>
          <p:spPr>
            <a:xfrm>
              <a:off x="1093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r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813474-89FD-8125-1C70-250679EB408F}"/>
                </a:ext>
              </a:extLst>
            </p:cNvPr>
            <p:cNvSpPr txBox="1"/>
            <p:nvPr/>
          </p:nvSpPr>
          <p:spPr>
            <a:xfrm>
              <a:off x="11472980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\0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</p:grpSp>
      <p:sp>
        <p:nvSpPr>
          <p:cNvPr id="5" name="Left Brace 4">
            <a:extLst>
              <a:ext uri="{FF2B5EF4-FFF2-40B4-BE49-F238E27FC236}">
                <a16:creationId xmlns:a16="http://schemas.microsoft.com/office/drawing/2014/main" id="{BAD48E3B-4BD4-3479-2CB6-A641B7FEC7E0}"/>
              </a:ext>
            </a:extLst>
          </p:cNvPr>
          <p:cNvSpPr/>
          <p:nvPr/>
        </p:nvSpPr>
        <p:spPr>
          <a:xfrm rot="5400000">
            <a:off x="10098788" y="-314372"/>
            <a:ext cx="261006" cy="1620000"/>
          </a:xfrm>
          <a:prstGeom prst="leftBrace">
            <a:avLst>
              <a:gd name="adj1" fmla="val 44286"/>
              <a:gd name="adj2" fmla="val 50000"/>
            </a:avLst>
          </a:prstGeom>
          <a:ln w="3810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019ED5-5024-2583-BE72-ECBA2F7A2979}"/>
              </a:ext>
            </a:extLst>
          </p:cNvPr>
          <p:cNvCxnSpPr>
            <a:cxnSpLocks/>
          </p:cNvCxnSpPr>
          <p:nvPr/>
        </p:nvCxnSpPr>
        <p:spPr>
          <a:xfrm flipV="1">
            <a:off x="9711557" y="1236012"/>
            <a:ext cx="0" cy="359523"/>
          </a:xfrm>
          <a:prstGeom prst="straightConnector1">
            <a:avLst/>
          </a:prstGeom>
          <a:ln w="38100"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810D295-4CBB-26AD-33FE-1BAB280C4FA5}"/>
              </a:ext>
            </a:extLst>
          </p:cNvPr>
          <p:cNvSpPr txBox="1"/>
          <p:nvPr/>
        </p:nvSpPr>
        <p:spPr>
          <a:xfrm>
            <a:off x="11581200" y="696012"/>
            <a:ext cx="540000" cy="540000"/>
          </a:xfrm>
          <a:prstGeom prst="rect">
            <a:avLst/>
          </a:prstGeom>
          <a:noFill/>
          <a:ln w="31750">
            <a:solidFill>
              <a:srgbClr val="C00000"/>
            </a:solidFill>
            <a:prstDash val="sysDash"/>
          </a:ln>
        </p:spPr>
        <p:txBody>
          <a:bodyPr wrap="square" lIns="90000" rIns="90000" rtlCol="0" anchor="ctr" anchorCtr="0">
            <a:noAutofit/>
          </a:bodyPr>
          <a:lstStyle/>
          <a:p>
            <a:pPr algn="ctr"/>
            <a:endParaRPr lang="ru-RU" sz="28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7D086F-5FA5-DD4B-6ECC-62E4AD0821EE}"/>
              </a:ext>
            </a:extLst>
          </p:cNvPr>
          <p:cNvCxnSpPr>
            <a:cxnSpLocks/>
          </p:cNvCxnSpPr>
          <p:nvPr/>
        </p:nvCxnSpPr>
        <p:spPr>
          <a:xfrm flipV="1">
            <a:off x="11866928" y="1236012"/>
            <a:ext cx="0" cy="359523"/>
          </a:xfrm>
          <a:prstGeom prst="straightConnector1">
            <a:avLst/>
          </a:prstGeom>
          <a:ln w="38100">
            <a:tailEnd type="triangle" w="lg" len="lg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7FCDE3A-4670-EFD3-553B-79B80E55EBF5}"/>
              </a:ext>
            </a:extLst>
          </p:cNvPr>
          <p:cNvSpPr txBox="1"/>
          <p:nvPr/>
        </p:nvSpPr>
        <p:spPr>
          <a:xfrm>
            <a:off x="9419291" y="0"/>
            <a:ext cx="1623466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effectLst/>
              </a:rPr>
              <a:t>write pending</a:t>
            </a:r>
            <a:endParaRPr lang="ru-RU" sz="2000" dirty="0">
              <a:effectLst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6749B94-EB97-8A63-A36A-3179B27514DA}"/>
              </a:ext>
            </a:extLst>
          </p:cNvPr>
          <p:cNvCxnSpPr>
            <a:cxnSpLocks/>
          </p:cNvCxnSpPr>
          <p:nvPr/>
        </p:nvCxnSpPr>
        <p:spPr>
          <a:xfrm flipV="1">
            <a:off x="10238706" y="1236012"/>
            <a:ext cx="0" cy="35952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B203DB-E2D8-69C1-657C-00BE8D7AE006}"/>
              </a:ext>
            </a:extLst>
          </p:cNvPr>
          <p:cNvCxnSpPr>
            <a:cxnSpLocks/>
          </p:cNvCxnSpPr>
          <p:nvPr/>
        </p:nvCxnSpPr>
        <p:spPr>
          <a:xfrm flipV="1">
            <a:off x="10776588" y="1236012"/>
            <a:ext cx="0" cy="35952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87BB204-DBAB-DDCB-6179-1E32E011075C}"/>
              </a:ext>
            </a:extLst>
          </p:cNvPr>
          <p:cNvCxnSpPr>
            <a:cxnSpLocks/>
          </p:cNvCxnSpPr>
          <p:nvPr/>
        </p:nvCxnSpPr>
        <p:spPr>
          <a:xfrm flipV="1">
            <a:off x="11321526" y="1236012"/>
            <a:ext cx="0" cy="35952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ouble Brace 22">
            <a:extLst>
              <a:ext uri="{FF2B5EF4-FFF2-40B4-BE49-F238E27FC236}">
                <a16:creationId xmlns:a16="http://schemas.microsoft.com/office/drawing/2014/main" id="{EFEF9867-F506-CA64-E846-ECC9579A2543}"/>
              </a:ext>
            </a:extLst>
          </p:cNvPr>
          <p:cNvSpPr/>
          <p:nvPr/>
        </p:nvSpPr>
        <p:spPr>
          <a:xfrm>
            <a:off x="1380931" y="2962342"/>
            <a:ext cx="8847302" cy="1172012"/>
          </a:xfrm>
          <a:prstGeom prst="bracePair">
            <a:avLst/>
          </a:prstGeom>
          <a:solidFill>
            <a:schemeClr val="bg1">
              <a:alpha val="75000"/>
            </a:schemeClr>
          </a:solidFill>
          <a:ln w="3175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5"/>
                </a:solidFill>
                <a:effectLst>
                  <a:glow rad="88900">
                    <a:schemeClr val="bg1"/>
                  </a:glow>
                </a:effectLst>
              </a:rPr>
              <a:t>control characters</a:t>
            </a:r>
            <a:endParaRPr lang="ru-RU" sz="3200" dirty="0">
              <a:solidFill>
                <a:schemeClr val="accent5"/>
              </a:solidFill>
              <a:effectLst>
                <a:glow rad="889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113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indefinite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5" grpId="0" animBg="1"/>
      <p:bldP spid="5" grpId="1" animBg="1"/>
      <p:bldP spid="17" grpId="0" animBg="1"/>
      <p:bldP spid="2" grpId="0" animBg="1"/>
      <p:bldP spid="2" grpId="1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600B3-C8DD-4A75-6424-B8195D486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37" y="0"/>
            <a:ext cx="11632163" cy="6857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EscapedChar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uint16_t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buf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buf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6 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uint16_t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[0] =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\\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[1] =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constexpr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digits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[] =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{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0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1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2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3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4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5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6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7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8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9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de-DE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[2] =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digits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&gt;&gt; 12];         </a:t>
            </a:r>
            <a:r>
              <a:rPr lang="de-DE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</a:t>
            </a:r>
            <a:r>
              <a:rPr lang="de-DE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[3] = </a:t>
            </a:r>
            <a:r>
              <a:rPr lang="de-DE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digits</a:t>
            </a:r>
            <a:r>
              <a:rPr lang="de-DE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[(</a:t>
            </a:r>
            <a:r>
              <a:rPr lang="de-DE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de-DE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&gt;&gt; 8) &amp; 0xfu];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de-DE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</a:t>
            </a:r>
            <a:r>
              <a:rPr lang="de-DE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[4] = </a:t>
            </a:r>
            <a:r>
              <a:rPr lang="de-DE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digits</a:t>
            </a:r>
            <a:r>
              <a:rPr lang="de-DE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[(</a:t>
            </a:r>
            <a:r>
              <a:rPr lang="de-DE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de-DE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&gt;&gt; 4) &amp; 0xfu]; </a:t>
            </a:r>
            <a:r>
              <a:rPr lang="de-DE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</a:t>
            </a:r>
            <a:r>
              <a:rPr lang="de-DE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[5] = </a:t>
            </a:r>
            <a:r>
              <a:rPr lang="de-DE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digits</a:t>
            </a:r>
            <a:r>
              <a:rPr lang="de-DE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</a:t>
            </a:r>
            <a:r>
              <a:rPr lang="de-DE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de-DE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 0xfu];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buf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[12];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15F24-F0C0-850B-8CFC-3A8206512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24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5EB66A-6F4D-2EBF-7A3B-0E6FF8749EBD}"/>
              </a:ext>
            </a:extLst>
          </p:cNvPr>
          <p:cNvSpPr txBox="1"/>
          <p:nvPr/>
        </p:nvSpPr>
        <p:spPr>
          <a:xfrm>
            <a:off x="8172069" y="3267050"/>
            <a:ext cx="2609899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\0</a:t>
            </a:r>
            <a:r>
              <a:rPr lang="en-US" sz="2400" dirty="0"/>
              <a:t> U+0 → 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\u0000</a:t>
            </a:r>
            <a:endParaRPr lang="ru-RU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EBDD2-CF77-91B3-27D1-6100AF030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pendingBegin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while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pendingBegin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!=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pendingBegin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(;;)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matchCommonCharacterToEscape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!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empty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writeAndAdvance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1);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break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((*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\xe0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== 0) {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characters 0x0..0x1f must be escaped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writeAndAdvance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escaped.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 1);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break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++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writePending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for (;;)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while ()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9F9DD-C943-A6DA-0721-67B45318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25</a:t>
            </a:fld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DDAC6F-B440-EC5B-0AA1-5695B55CD0D4}"/>
              </a:ext>
            </a:extLst>
          </p:cNvPr>
          <p:cNvSpPr/>
          <p:nvPr/>
        </p:nvSpPr>
        <p:spPr>
          <a:xfrm>
            <a:off x="1566407" y="4142791"/>
            <a:ext cx="8501323" cy="1464907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041C4F-2A51-3B4C-1D4B-71BEF828DDA5}"/>
              </a:ext>
            </a:extLst>
          </p:cNvPr>
          <p:cNvSpPr txBox="1"/>
          <p:nvPr/>
        </p:nvSpPr>
        <p:spPr>
          <a:xfrm>
            <a:off x="1343960" y="1492460"/>
            <a:ext cx="8723770" cy="255454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1651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(;;) {</a:t>
            </a:r>
          </a:p>
          <a:p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++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writePending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ru-RU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 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for (;;)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4162918-3FB3-29B1-30AC-7579F551CA26}"/>
              </a:ext>
            </a:extLst>
          </p:cNvPr>
          <p:cNvGrpSpPr/>
          <p:nvPr/>
        </p:nvGrpSpPr>
        <p:grpSpPr>
          <a:xfrm>
            <a:off x="7259291" y="696012"/>
            <a:ext cx="3780000" cy="540000"/>
            <a:chOff x="7259291" y="696012"/>
            <a:chExt cx="3780000" cy="540000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BBD8F7-20EA-37B6-1417-62DE294B110B}"/>
                </a:ext>
              </a:extLst>
            </p:cNvPr>
            <p:cNvSpPr txBox="1"/>
            <p:nvPr/>
          </p:nvSpPr>
          <p:spPr>
            <a:xfrm>
              <a:off x="7259291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f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9CC136-2FCB-8BE5-2423-FCF0DF87960E}"/>
                </a:ext>
              </a:extLst>
            </p:cNvPr>
            <p:cNvSpPr txBox="1"/>
            <p:nvPr/>
          </p:nvSpPr>
          <p:spPr>
            <a:xfrm>
              <a:off x="7799291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o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C217C1-5F49-7ECA-89B2-195F8FEF43B0}"/>
                </a:ext>
              </a:extLst>
            </p:cNvPr>
            <p:cNvSpPr txBox="1"/>
            <p:nvPr/>
          </p:nvSpPr>
          <p:spPr>
            <a:xfrm>
              <a:off x="8339291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o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979CD4-4B54-09F6-0278-C1707D3A7085}"/>
                </a:ext>
              </a:extLst>
            </p:cNvPr>
            <p:cNvSpPr txBox="1"/>
            <p:nvPr/>
          </p:nvSpPr>
          <p:spPr>
            <a:xfrm>
              <a:off x="8879291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lIns="36000" rIns="36000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\n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515150-D7C2-A91C-894B-C4CE9F0B7DE4}"/>
                </a:ext>
              </a:extLst>
            </p:cNvPr>
            <p:cNvSpPr txBox="1"/>
            <p:nvPr/>
          </p:nvSpPr>
          <p:spPr>
            <a:xfrm>
              <a:off x="9419291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b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76CCDA-D6A5-83BE-AD1D-B0E83F393B66}"/>
                </a:ext>
              </a:extLst>
            </p:cNvPr>
            <p:cNvSpPr txBox="1"/>
            <p:nvPr/>
          </p:nvSpPr>
          <p:spPr>
            <a:xfrm>
              <a:off x="9959291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a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727F27-1960-B812-E92E-D7A0DDD27DD2}"/>
                </a:ext>
              </a:extLst>
            </p:cNvPr>
            <p:cNvSpPr txBox="1"/>
            <p:nvPr/>
          </p:nvSpPr>
          <p:spPr>
            <a:xfrm>
              <a:off x="10499291" y="696012"/>
              <a:ext cx="540000" cy="54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>
                  <a:latin typeface="Cascadia Mono" panose="020B0609020000020004" pitchFamily="49" charset="0"/>
                  <a:cs typeface="Cascadia Mono" panose="020B0609020000020004" pitchFamily="49" charset="0"/>
                </a:rPr>
                <a:t>r</a:t>
              </a:r>
              <a:endParaRPr lang="ru-RU" sz="2800" dirty="0">
                <a:latin typeface="Cascadia Mono" panose="020B0609020000020004" pitchFamily="49" charset="0"/>
                <a:cs typeface="Cascadia Mono" panose="020B0609020000020004" pitchFamily="49" charset="0"/>
              </a:endParaRPr>
            </a:p>
          </p:txBody>
        </p: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EE34C52-6D21-9B28-D1B1-3F185DCB3832}"/>
              </a:ext>
            </a:extLst>
          </p:cNvPr>
          <p:cNvCxnSpPr>
            <a:cxnSpLocks/>
          </p:cNvCxnSpPr>
          <p:nvPr/>
        </p:nvCxnSpPr>
        <p:spPr>
          <a:xfrm flipV="1">
            <a:off x="10238706" y="1236012"/>
            <a:ext cx="0" cy="35952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ft Brace 4">
            <a:extLst>
              <a:ext uri="{FF2B5EF4-FFF2-40B4-BE49-F238E27FC236}">
                <a16:creationId xmlns:a16="http://schemas.microsoft.com/office/drawing/2014/main" id="{BAD48E3B-4BD4-3479-2CB6-A641B7FEC7E0}"/>
              </a:ext>
            </a:extLst>
          </p:cNvPr>
          <p:cNvSpPr/>
          <p:nvPr/>
        </p:nvSpPr>
        <p:spPr>
          <a:xfrm rot="5400000">
            <a:off x="10098788" y="-314372"/>
            <a:ext cx="261006" cy="1620000"/>
          </a:xfrm>
          <a:prstGeom prst="leftBrace">
            <a:avLst>
              <a:gd name="adj1" fmla="val 44286"/>
              <a:gd name="adj2" fmla="val 50000"/>
            </a:avLst>
          </a:prstGeom>
          <a:ln w="3810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019ED5-5024-2583-BE72-ECBA2F7A2979}"/>
              </a:ext>
            </a:extLst>
          </p:cNvPr>
          <p:cNvCxnSpPr>
            <a:cxnSpLocks/>
          </p:cNvCxnSpPr>
          <p:nvPr/>
        </p:nvCxnSpPr>
        <p:spPr>
          <a:xfrm flipV="1">
            <a:off x="9711557" y="1236012"/>
            <a:ext cx="0" cy="359523"/>
          </a:xfrm>
          <a:prstGeom prst="straightConnector1">
            <a:avLst/>
          </a:prstGeom>
          <a:ln w="38100"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3D605F1-CC12-7DF4-C76E-A178D32BF6AC}"/>
              </a:ext>
            </a:extLst>
          </p:cNvPr>
          <p:cNvCxnSpPr>
            <a:cxnSpLocks/>
          </p:cNvCxnSpPr>
          <p:nvPr/>
        </p:nvCxnSpPr>
        <p:spPr>
          <a:xfrm flipV="1">
            <a:off x="10776588" y="1236012"/>
            <a:ext cx="0" cy="35952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6813474-89FD-8125-1C70-250679EB408F}"/>
              </a:ext>
            </a:extLst>
          </p:cNvPr>
          <p:cNvSpPr txBox="1"/>
          <p:nvPr/>
        </p:nvSpPr>
        <p:spPr>
          <a:xfrm>
            <a:off x="11037172" y="696012"/>
            <a:ext cx="540000" cy="540000"/>
          </a:xfrm>
          <a:prstGeom prst="rect">
            <a:avLst/>
          </a:prstGeom>
          <a:noFill/>
          <a:ln w="31750">
            <a:solidFill>
              <a:srgbClr val="C00000"/>
            </a:solidFill>
            <a:prstDash val="sysDash"/>
          </a:ln>
        </p:spPr>
        <p:txBody>
          <a:bodyPr wrap="square" lIns="36000" rIns="36000" rtlCol="0" anchor="ctr" anchorCtr="0">
            <a:noAutofit/>
          </a:bodyPr>
          <a:lstStyle/>
          <a:p>
            <a:pPr algn="ctr"/>
            <a:endParaRPr lang="ru-RU" sz="28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0C849A-D5F2-367D-B135-1D741DF1CB44}"/>
              </a:ext>
            </a:extLst>
          </p:cNvPr>
          <p:cNvCxnSpPr>
            <a:cxnSpLocks/>
          </p:cNvCxnSpPr>
          <p:nvPr/>
        </p:nvCxnSpPr>
        <p:spPr>
          <a:xfrm flipV="1">
            <a:off x="11321526" y="1236012"/>
            <a:ext cx="0" cy="35952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DA50ABB-EB07-03E6-EB20-D1F5FF6D88BD}"/>
              </a:ext>
            </a:extLst>
          </p:cNvPr>
          <p:cNvSpPr txBox="1"/>
          <p:nvPr/>
        </p:nvSpPr>
        <p:spPr>
          <a:xfrm>
            <a:off x="9419291" y="0"/>
            <a:ext cx="1623466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effectLst/>
              </a:rPr>
              <a:t>write pending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022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5" grpId="0" animBg="1"/>
      <p:bldP spid="18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EBDD2-CF77-91B3-27D1-6100AF030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pendingBegin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while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pendingBegin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!=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pendingBegin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(;;)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matchCommonCharacterToEscape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!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empty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writeAndAdvance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1);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break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((*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\xe0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== 0) {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characters 0x0..0x1f must be escaped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writeAndAdvance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escaped.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 1);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break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++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writePending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for (;;)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while ()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9F9DD-C943-A6DA-0721-67B45318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26</a:t>
            </a:fld>
            <a:endParaRPr lang="ru-RU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C9981B7-55FD-3A70-8437-F40A6E5C5C56}"/>
              </a:ext>
            </a:extLst>
          </p:cNvPr>
          <p:cNvSpPr/>
          <p:nvPr/>
        </p:nvSpPr>
        <p:spPr>
          <a:xfrm>
            <a:off x="479503" y="3729411"/>
            <a:ext cx="900000" cy="900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1BC983-C085-6DAA-0271-6CE127B54393}"/>
              </a:ext>
            </a:extLst>
          </p:cNvPr>
          <p:cNvSpPr txBox="1"/>
          <p:nvPr/>
        </p:nvSpPr>
        <p:spPr>
          <a:xfrm>
            <a:off x="0" y="2832847"/>
            <a:ext cx="14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validation goes here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52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6DFC1-8D02-86D6-8C71-CBF6EF7C8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UTF-8 crash course</a:t>
            </a:r>
            <a:endParaRPr lang="ru-RU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663058F-2700-68AA-469C-84DA001DE2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896376"/>
              </p:ext>
            </p:extLst>
          </p:nvPr>
        </p:nvGraphicFramePr>
        <p:xfrm>
          <a:off x="799147" y="3071018"/>
          <a:ext cx="11392853" cy="213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6880">
                  <a:extLst>
                    <a:ext uri="{9D8B030D-6E8A-4147-A177-3AD203B41FA5}">
                      <a16:colId xmlns:a16="http://schemas.microsoft.com/office/drawing/2014/main" val="1195566575"/>
                    </a:ext>
                  </a:extLst>
                </a:gridCol>
                <a:gridCol w="3616643">
                  <a:extLst>
                    <a:ext uri="{9D8B030D-6E8A-4147-A177-3AD203B41FA5}">
                      <a16:colId xmlns:a16="http://schemas.microsoft.com/office/drawing/2014/main" val="1289020453"/>
                    </a:ext>
                  </a:extLst>
                </a:gridCol>
                <a:gridCol w="6069330">
                  <a:extLst>
                    <a:ext uri="{9D8B030D-6E8A-4147-A177-3AD203B41FA5}">
                      <a16:colId xmlns:a16="http://schemas.microsoft.com/office/drawing/2014/main" val="1071164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ru-RU" sz="2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Unicode code point in binary</a:t>
                      </a:r>
                      <a:endParaRPr lang="ru-RU" sz="2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UTF-8 code units</a:t>
                      </a:r>
                      <a:endParaRPr lang="ru-RU" sz="2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06522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200" dirty="0"/>
                        <a:t>$ U+0024</a:t>
                      </a:r>
                      <a:endParaRPr lang="ru-RU" sz="2200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200" b="0" i="0" kern="1200" dirty="0">
                          <a:solidFill>
                            <a:schemeClr val="tx1"/>
                          </a:solidFill>
                          <a:effectLst/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0</a:t>
                      </a:r>
                      <a:r>
                        <a:rPr lang="ru-RU" sz="2200" b="0" i="0" kern="1200" dirty="0">
                          <a:solidFill>
                            <a:srgbClr val="0070C0"/>
                          </a:solidFill>
                          <a:effectLst/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0100100</a:t>
                      </a:r>
                      <a:endParaRPr lang="ru-RU" sz="2200" dirty="0">
                        <a:solidFill>
                          <a:srgbClr val="0070C0"/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rgbClr val="C00000"/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r>
                        <a:rPr lang="ru-RU" sz="2200" dirty="0">
                          <a:solidFill>
                            <a:srgbClr val="0070C0"/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0100100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110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</a:t>
                      </a:r>
                      <a:r>
                        <a:rPr lang="ru-RU" sz="2200" dirty="0"/>
                        <a:t> </a:t>
                      </a:r>
                      <a:r>
                        <a:rPr lang="en-US" sz="2200" dirty="0"/>
                        <a:t>U+00A3</a:t>
                      </a:r>
                      <a:endParaRPr lang="ru-RU" sz="22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200" u="none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00</a:t>
                      </a:r>
                      <a:r>
                        <a:rPr lang="en-US" sz="2200" u="none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r>
                        <a:rPr lang="ru-RU" sz="2200" u="none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00</a:t>
                      </a:r>
                      <a:r>
                        <a:rPr lang="ru-RU" sz="2200" u="none" kern="1200" baseline="0" dirty="0">
                          <a:solidFill>
                            <a:schemeClr val="accent2"/>
                          </a:solidFill>
                          <a:uFill>
                            <a:solidFill>
                              <a:schemeClr val="accent2">
                                <a:lumMod val="75000"/>
                              </a:schemeClr>
                            </a:solidFill>
                          </a:uFill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000</a:t>
                      </a:r>
                      <a:r>
                        <a:rPr lang="ru-RU" sz="2200" u="none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r>
                        <a:rPr lang="ru-RU" sz="2200" u="none" kern="1200" baseline="0" dirty="0">
                          <a:solidFill>
                            <a:schemeClr val="accent2"/>
                          </a:solidFill>
                          <a:uFill>
                            <a:solidFill>
                              <a:schemeClr val="accent2">
                                <a:lumMod val="75000"/>
                              </a:schemeClr>
                            </a:solidFill>
                          </a:uFill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10</a:t>
                      </a:r>
                      <a:r>
                        <a:rPr lang="ru-RU" sz="2200" u="none" kern="1200" baseline="0" dirty="0">
                          <a:solidFill>
                            <a:schemeClr val="accent1"/>
                          </a:solidFill>
                          <a:uFill>
                            <a:solidFill>
                              <a:schemeClr val="accent1">
                                <a:lumMod val="75000"/>
                              </a:schemeClr>
                            </a:solidFill>
                          </a:uFill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100011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u="none" dirty="0">
                          <a:solidFill>
                            <a:srgbClr val="C00000"/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110</a:t>
                      </a:r>
                      <a:r>
                        <a:rPr lang="ru-RU" sz="2200" u="none" kern="1200" baseline="0" dirty="0">
                          <a:solidFill>
                            <a:schemeClr val="accent2"/>
                          </a:solidFill>
                          <a:uFill>
                            <a:solidFill>
                              <a:schemeClr val="accent2">
                                <a:lumMod val="75000"/>
                              </a:schemeClr>
                            </a:solidFill>
                          </a:uFill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00010</a:t>
                      </a:r>
                      <a:r>
                        <a:rPr lang="ru-RU" sz="2200" u="none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r>
                        <a:rPr lang="ru-RU" sz="2200" u="none" dirty="0">
                          <a:solidFill>
                            <a:srgbClr val="C00000"/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r>
                        <a:rPr lang="ru-RU" sz="2200" u="none" kern="1200" baseline="0" dirty="0">
                          <a:solidFill>
                            <a:schemeClr val="accent1"/>
                          </a:solidFill>
                          <a:uFill>
                            <a:solidFill>
                              <a:schemeClr val="accent1">
                                <a:lumMod val="75000"/>
                              </a:schemeClr>
                            </a:solidFill>
                          </a:uFill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100011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485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200" dirty="0"/>
                        <a:t>€</a:t>
                      </a:r>
                      <a:r>
                        <a:rPr lang="en-US" sz="2200" dirty="0"/>
                        <a:t> U+20AC</a:t>
                      </a:r>
                      <a:endParaRPr lang="ru-RU" sz="22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200" u="none" kern="1200" baseline="0" dirty="0">
                          <a:solidFill>
                            <a:schemeClr val="accent6"/>
                          </a:solidFill>
                          <a:uFill>
                            <a:solidFill>
                              <a:schemeClr val="accent6">
                                <a:lumMod val="75000"/>
                              </a:schemeClr>
                            </a:solidFill>
                          </a:uFill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0010</a:t>
                      </a:r>
                      <a:r>
                        <a:rPr lang="ru-RU" sz="2200" u="none" kern="1200" baseline="0" dirty="0">
                          <a:solidFill>
                            <a:schemeClr val="accent2"/>
                          </a:solidFill>
                          <a:uFill>
                            <a:solidFill>
                              <a:schemeClr val="accent2">
                                <a:lumMod val="75000"/>
                              </a:schemeClr>
                            </a:solidFill>
                          </a:uFill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0000</a:t>
                      </a:r>
                      <a:r>
                        <a:rPr lang="ru-RU" sz="2200" u="none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r>
                        <a:rPr lang="ru-RU" sz="2200" u="none" kern="1200" baseline="0" dirty="0">
                          <a:solidFill>
                            <a:schemeClr val="accent2"/>
                          </a:solidFill>
                          <a:uFill>
                            <a:solidFill>
                              <a:schemeClr val="accent2">
                                <a:lumMod val="75000"/>
                              </a:schemeClr>
                            </a:solidFill>
                          </a:uFill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10</a:t>
                      </a:r>
                      <a:r>
                        <a:rPr lang="ru-RU" sz="2200" u="none" kern="1200" baseline="0" dirty="0">
                          <a:solidFill>
                            <a:schemeClr val="accent1"/>
                          </a:solidFill>
                          <a:uFill>
                            <a:solidFill>
                              <a:schemeClr val="accent1">
                                <a:lumMod val="75000"/>
                              </a:schemeClr>
                            </a:solidFill>
                          </a:uFill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101100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u="none" dirty="0">
                          <a:solidFill>
                            <a:srgbClr val="C00000"/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1110</a:t>
                      </a:r>
                      <a:r>
                        <a:rPr lang="ru-RU" sz="2200" u="none" kern="1200" baseline="0" dirty="0">
                          <a:solidFill>
                            <a:schemeClr val="accent6"/>
                          </a:solidFill>
                          <a:uFill>
                            <a:solidFill>
                              <a:schemeClr val="accent6">
                                <a:lumMod val="75000"/>
                              </a:schemeClr>
                            </a:solidFill>
                          </a:uFill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0010</a:t>
                      </a:r>
                      <a:r>
                        <a:rPr lang="ru-RU" sz="2200" u="none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r>
                        <a:rPr lang="ru-RU" sz="2200" u="none" dirty="0">
                          <a:solidFill>
                            <a:srgbClr val="C00000"/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r>
                        <a:rPr lang="ru-RU" sz="2200" u="none" kern="1200" baseline="0" dirty="0">
                          <a:solidFill>
                            <a:schemeClr val="accent2"/>
                          </a:solidFill>
                          <a:uFill>
                            <a:solidFill>
                              <a:schemeClr val="accent2">
                                <a:lumMod val="75000"/>
                              </a:schemeClr>
                            </a:solidFill>
                          </a:uFill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000010</a:t>
                      </a:r>
                      <a:r>
                        <a:rPr lang="ru-RU" sz="2200" u="none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r>
                        <a:rPr lang="ru-RU" sz="2200" u="none" dirty="0">
                          <a:solidFill>
                            <a:srgbClr val="C00000"/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r>
                        <a:rPr lang="ru-RU" sz="2200" u="none" kern="1200" baseline="0" dirty="0">
                          <a:solidFill>
                            <a:schemeClr val="accent1"/>
                          </a:solidFill>
                          <a:uFill>
                            <a:solidFill>
                              <a:schemeClr val="accent1">
                                <a:lumMod val="75000"/>
                              </a:schemeClr>
                            </a:solidFill>
                          </a:uFill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101100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437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200" dirty="0"/>
                        <a:t>🤓</a:t>
                      </a:r>
                      <a:r>
                        <a:rPr lang="en-US" sz="2200" dirty="0"/>
                        <a:t> U+1F913</a:t>
                      </a:r>
                      <a:endParaRPr lang="ru-RU" sz="22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u="none" kern="1200" baseline="0" dirty="0">
                          <a:solidFill>
                            <a:schemeClr val="accent6"/>
                          </a:solidFill>
                          <a:uFill>
                            <a:solidFill>
                              <a:schemeClr val="accent6">
                                <a:lumMod val="75000"/>
                              </a:schemeClr>
                            </a:solidFill>
                          </a:uFill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0</a:t>
                      </a:r>
                      <a:r>
                        <a:rPr lang="ru-RU" sz="2200" u="none" kern="1200" baseline="0" dirty="0">
                          <a:solidFill>
                            <a:schemeClr val="accent6"/>
                          </a:solidFill>
                          <a:uFill>
                            <a:solidFill>
                              <a:schemeClr val="accent6">
                                <a:lumMod val="75000"/>
                              </a:schemeClr>
                            </a:solidFill>
                          </a:uFill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1</a:t>
                      </a:r>
                      <a:r>
                        <a:rPr lang="ru-RU" sz="2200" u="none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r>
                        <a:rPr lang="ru-RU" sz="2200" u="none" kern="1200" baseline="0" dirty="0">
                          <a:solidFill>
                            <a:schemeClr val="accent6"/>
                          </a:solidFill>
                          <a:uFill>
                            <a:solidFill>
                              <a:schemeClr val="accent6">
                                <a:lumMod val="75000"/>
                              </a:schemeClr>
                            </a:solidFill>
                          </a:uFill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1111</a:t>
                      </a:r>
                      <a:r>
                        <a:rPr lang="ru-RU" sz="2200" u="none" kern="1200" baseline="0" dirty="0">
                          <a:solidFill>
                            <a:schemeClr val="accent2"/>
                          </a:solidFill>
                          <a:uFill>
                            <a:solidFill>
                              <a:schemeClr val="accent2">
                                <a:lumMod val="75000"/>
                              </a:schemeClr>
                            </a:solidFill>
                          </a:uFill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1001</a:t>
                      </a:r>
                      <a:r>
                        <a:rPr lang="ru-RU" sz="2200" u="none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r>
                        <a:rPr lang="ru-RU" sz="2200" u="none" kern="1200" baseline="0" dirty="0">
                          <a:solidFill>
                            <a:schemeClr val="accent2"/>
                          </a:solidFill>
                          <a:uFill>
                            <a:solidFill>
                              <a:schemeClr val="accent2">
                                <a:lumMod val="75000"/>
                              </a:schemeClr>
                            </a:solidFill>
                          </a:uFill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00</a:t>
                      </a:r>
                      <a:r>
                        <a:rPr lang="ru-RU" sz="2200" u="none" kern="1200" baseline="0" dirty="0">
                          <a:solidFill>
                            <a:schemeClr val="accent1"/>
                          </a:solidFill>
                          <a:uFill>
                            <a:solidFill>
                              <a:schemeClr val="accent1">
                                <a:lumMod val="75000"/>
                              </a:schemeClr>
                            </a:solidFill>
                          </a:uFill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010011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u="none" kern="1200" dirty="0">
                          <a:solidFill>
                            <a:srgbClr val="C00000"/>
                          </a:solidFill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11110</a:t>
                      </a:r>
                      <a:r>
                        <a:rPr lang="ru-RU" sz="2200" u="none" kern="1200" dirty="0">
                          <a:solidFill>
                            <a:schemeClr val="tx1"/>
                          </a:solidFill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000</a:t>
                      </a:r>
                      <a:r>
                        <a:rPr lang="ru-RU" sz="2200" u="none" kern="1200" dirty="0">
                          <a:solidFill>
                            <a:srgbClr val="C00000"/>
                          </a:solidFill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 10</a:t>
                      </a:r>
                      <a:r>
                        <a:rPr lang="ru-RU" sz="2200" u="none" kern="1200" baseline="0" dirty="0">
                          <a:solidFill>
                            <a:schemeClr val="accent6"/>
                          </a:solidFill>
                          <a:uFill>
                            <a:solidFill>
                              <a:schemeClr val="accent6">
                                <a:lumMod val="75000"/>
                              </a:schemeClr>
                            </a:solidFill>
                          </a:uFill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011111</a:t>
                      </a:r>
                      <a:r>
                        <a:rPr lang="ru-RU" sz="2200" u="none" kern="1200" dirty="0">
                          <a:solidFill>
                            <a:srgbClr val="C00000"/>
                          </a:solidFill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 10</a:t>
                      </a:r>
                      <a:r>
                        <a:rPr lang="ru-RU" sz="2200" u="none" kern="1200" baseline="0" dirty="0">
                          <a:solidFill>
                            <a:schemeClr val="accent2"/>
                          </a:solidFill>
                          <a:uFill>
                            <a:solidFill>
                              <a:schemeClr val="accent2">
                                <a:lumMod val="75000"/>
                              </a:schemeClr>
                            </a:solidFill>
                          </a:uFill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100100</a:t>
                      </a:r>
                      <a:r>
                        <a:rPr lang="ru-RU" sz="2200" u="none" kern="1200" dirty="0">
                          <a:solidFill>
                            <a:srgbClr val="C00000"/>
                          </a:solidFill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 10</a:t>
                      </a:r>
                      <a:r>
                        <a:rPr lang="ru-RU" sz="2200" u="none" kern="1200" baseline="0" dirty="0">
                          <a:solidFill>
                            <a:schemeClr val="accent1"/>
                          </a:solidFill>
                          <a:uFill>
                            <a:solidFill>
                              <a:schemeClr val="accent1">
                                <a:lumMod val="75000"/>
                              </a:schemeClr>
                            </a:solidFill>
                          </a:uFill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010011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0501726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627EF-08DD-9584-EAEF-16423F806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27</a:t>
            </a:fld>
            <a:endParaRPr lang="ru-RU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238EBC-8FBF-EAB1-DAE4-A205C698E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210653"/>
              </p:ext>
            </p:extLst>
          </p:nvPr>
        </p:nvGraphicFramePr>
        <p:xfrm>
          <a:off x="838200" y="0"/>
          <a:ext cx="8968551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0753">
                  <a:extLst>
                    <a:ext uri="{9D8B030D-6E8A-4147-A177-3AD203B41FA5}">
                      <a16:colId xmlns:a16="http://schemas.microsoft.com/office/drawing/2014/main" val="1996070072"/>
                    </a:ext>
                  </a:extLst>
                </a:gridCol>
                <a:gridCol w="3162618">
                  <a:extLst>
                    <a:ext uri="{9D8B030D-6E8A-4147-A177-3AD203B41FA5}">
                      <a16:colId xmlns:a16="http://schemas.microsoft.com/office/drawing/2014/main" val="1047042437"/>
                    </a:ext>
                  </a:extLst>
                </a:gridCol>
                <a:gridCol w="3595180">
                  <a:extLst>
                    <a:ext uri="{9D8B030D-6E8A-4147-A177-3AD203B41FA5}">
                      <a16:colId xmlns:a16="http://schemas.microsoft.com/office/drawing/2014/main" val="1264342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UTF-8 code unit</a:t>
                      </a:r>
                      <a:endParaRPr lang="ru-RU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encoded code points range</a:t>
                      </a:r>
                      <a:endParaRPr lang="ru-RU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328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00000"/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zzzzzzz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 byte code point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U+0000..U+007F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145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00000"/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zzzzzz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continuation code unit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25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00000"/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110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zzzzz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starts 2 byte code point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U+0080..U+07FF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619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00000"/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1110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zzzz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starts 3 byte code point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U+0800..U+FFFF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049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00000"/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11110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zzz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starts 4 byte code point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U+10000..U+10FFFF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574867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ACEFD4-D33F-62AD-B912-C882AE7768A6}"/>
              </a:ext>
            </a:extLst>
          </p:cNvPr>
          <p:cNvCxnSpPr>
            <a:cxnSpLocks/>
          </p:cNvCxnSpPr>
          <p:nvPr/>
        </p:nvCxnSpPr>
        <p:spPr>
          <a:xfrm>
            <a:off x="4086809" y="4292082"/>
            <a:ext cx="933060" cy="0"/>
          </a:xfrm>
          <a:prstGeom prst="line">
            <a:avLst/>
          </a:prstGeom>
          <a:ln w="19050" cap="flat">
            <a:solidFill>
              <a:schemeClr val="accent2">
                <a:alpha val="5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8DE9F4-B688-E654-5DEA-F38F9B613D94}"/>
              </a:ext>
            </a:extLst>
          </p:cNvPr>
          <p:cNvCxnSpPr>
            <a:cxnSpLocks/>
          </p:cNvCxnSpPr>
          <p:nvPr/>
        </p:nvCxnSpPr>
        <p:spPr>
          <a:xfrm>
            <a:off x="6746033" y="4292082"/>
            <a:ext cx="746449" cy="0"/>
          </a:xfrm>
          <a:prstGeom prst="line">
            <a:avLst/>
          </a:prstGeom>
          <a:ln w="19050" cap="flat">
            <a:solidFill>
              <a:schemeClr val="accent2">
                <a:alpha val="5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8BDD1F-D813-3724-5EFE-E7A78812D692}"/>
              </a:ext>
            </a:extLst>
          </p:cNvPr>
          <p:cNvCxnSpPr>
            <a:cxnSpLocks/>
          </p:cNvCxnSpPr>
          <p:nvPr/>
        </p:nvCxnSpPr>
        <p:spPr>
          <a:xfrm>
            <a:off x="5094514" y="4292082"/>
            <a:ext cx="895739" cy="0"/>
          </a:xfrm>
          <a:prstGeom prst="line">
            <a:avLst/>
          </a:prstGeom>
          <a:ln w="19050" cap="flat">
            <a:solidFill>
              <a:schemeClr val="accent1">
                <a:alpha val="5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F680B7-CD72-F4F9-250A-9347971B523A}"/>
              </a:ext>
            </a:extLst>
          </p:cNvPr>
          <p:cNvCxnSpPr>
            <a:cxnSpLocks/>
          </p:cNvCxnSpPr>
          <p:nvPr/>
        </p:nvCxnSpPr>
        <p:spPr>
          <a:xfrm>
            <a:off x="8064567" y="4292082"/>
            <a:ext cx="895739" cy="0"/>
          </a:xfrm>
          <a:prstGeom prst="line">
            <a:avLst/>
          </a:prstGeom>
          <a:ln w="19050" cap="flat">
            <a:solidFill>
              <a:schemeClr val="accent1">
                <a:alpha val="5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82C600E-66AA-D2F6-971F-8516A92821DD}"/>
              </a:ext>
            </a:extLst>
          </p:cNvPr>
          <p:cNvCxnSpPr>
            <a:cxnSpLocks/>
          </p:cNvCxnSpPr>
          <p:nvPr/>
        </p:nvCxnSpPr>
        <p:spPr>
          <a:xfrm>
            <a:off x="5094514" y="4721291"/>
            <a:ext cx="895739" cy="0"/>
          </a:xfrm>
          <a:prstGeom prst="line">
            <a:avLst/>
          </a:prstGeom>
          <a:ln w="19050" cap="flat">
            <a:solidFill>
              <a:schemeClr val="accent1">
                <a:alpha val="5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5A86EE-5CF1-879D-5356-EE0BB60F3830}"/>
              </a:ext>
            </a:extLst>
          </p:cNvPr>
          <p:cNvCxnSpPr>
            <a:cxnSpLocks/>
          </p:cNvCxnSpPr>
          <p:nvPr/>
        </p:nvCxnSpPr>
        <p:spPr>
          <a:xfrm>
            <a:off x="9545216" y="4721291"/>
            <a:ext cx="895739" cy="0"/>
          </a:xfrm>
          <a:prstGeom prst="line">
            <a:avLst/>
          </a:prstGeom>
          <a:ln w="19050" cap="flat">
            <a:solidFill>
              <a:schemeClr val="accent1">
                <a:alpha val="5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5333F3-97E6-3798-EE36-9A6F58E08AD2}"/>
              </a:ext>
            </a:extLst>
          </p:cNvPr>
          <p:cNvCxnSpPr>
            <a:cxnSpLocks/>
          </p:cNvCxnSpPr>
          <p:nvPr/>
        </p:nvCxnSpPr>
        <p:spPr>
          <a:xfrm>
            <a:off x="3937518" y="4721291"/>
            <a:ext cx="1082351" cy="0"/>
          </a:xfrm>
          <a:prstGeom prst="line">
            <a:avLst/>
          </a:prstGeom>
          <a:ln w="19050" cap="flat">
            <a:solidFill>
              <a:schemeClr val="accent2">
                <a:alpha val="5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361F8D8-042D-C2B4-8629-F1FFF626DE72}"/>
              </a:ext>
            </a:extLst>
          </p:cNvPr>
          <p:cNvCxnSpPr>
            <a:cxnSpLocks/>
          </p:cNvCxnSpPr>
          <p:nvPr/>
        </p:nvCxnSpPr>
        <p:spPr>
          <a:xfrm>
            <a:off x="8064567" y="4721291"/>
            <a:ext cx="895739" cy="0"/>
          </a:xfrm>
          <a:prstGeom prst="line">
            <a:avLst/>
          </a:prstGeom>
          <a:ln w="19050" cap="flat">
            <a:solidFill>
              <a:schemeClr val="accent2">
                <a:alpha val="5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F392511-D78E-909E-1F4C-28B9E73FA7C1}"/>
              </a:ext>
            </a:extLst>
          </p:cNvPr>
          <p:cNvCxnSpPr>
            <a:cxnSpLocks/>
          </p:cNvCxnSpPr>
          <p:nvPr/>
        </p:nvCxnSpPr>
        <p:spPr>
          <a:xfrm>
            <a:off x="5094514" y="5157963"/>
            <a:ext cx="895739" cy="0"/>
          </a:xfrm>
          <a:prstGeom prst="line">
            <a:avLst/>
          </a:prstGeom>
          <a:ln w="19050" cap="flat">
            <a:solidFill>
              <a:schemeClr val="accent1">
                <a:alpha val="5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7E31B0E-1003-3FA7-B685-A2E93C549C79}"/>
              </a:ext>
            </a:extLst>
          </p:cNvPr>
          <p:cNvCxnSpPr>
            <a:cxnSpLocks/>
          </p:cNvCxnSpPr>
          <p:nvPr/>
        </p:nvCxnSpPr>
        <p:spPr>
          <a:xfrm>
            <a:off x="3937518" y="5157963"/>
            <a:ext cx="1082351" cy="0"/>
          </a:xfrm>
          <a:prstGeom prst="line">
            <a:avLst/>
          </a:prstGeom>
          <a:ln w="19050" cap="flat">
            <a:solidFill>
              <a:schemeClr val="accent2">
                <a:alpha val="5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9024EE9-869A-8413-41B4-FB00921774B3}"/>
              </a:ext>
            </a:extLst>
          </p:cNvPr>
          <p:cNvCxnSpPr>
            <a:cxnSpLocks/>
          </p:cNvCxnSpPr>
          <p:nvPr/>
        </p:nvCxnSpPr>
        <p:spPr>
          <a:xfrm>
            <a:off x="2780523" y="5157963"/>
            <a:ext cx="1073020" cy="0"/>
          </a:xfrm>
          <a:prstGeom prst="line">
            <a:avLst/>
          </a:prstGeom>
          <a:ln w="19050" cap="flat">
            <a:solidFill>
              <a:schemeClr val="accent6">
                <a:alpha val="50000"/>
              </a:schemeClr>
            </a:solidFill>
            <a:prstDash val="lg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52A502A-40AC-2955-F53D-67E1F167A1FC}"/>
              </a:ext>
            </a:extLst>
          </p:cNvPr>
          <p:cNvCxnSpPr>
            <a:cxnSpLocks/>
          </p:cNvCxnSpPr>
          <p:nvPr/>
        </p:nvCxnSpPr>
        <p:spPr>
          <a:xfrm>
            <a:off x="9545216" y="5157963"/>
            <a:ext cx="895739" cy="0"/>
          </a:xfrm>
          <a:prstGeom prst="line">
            <a:avLst/>
          </a:prstGeom>
          <a:ln w="19050" cap="flat">
            <a:solidFill>
              <a:schemeClr val="accent2">
                <a:alpha val="5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062409A-DB54-BFD7-689C-AF511CC2EBD8}"/>
              </a:ext>
            </a:extLst>
          </p:cNvPr>
          <p:cNvCxnSpPr>
            <a:cxnSpLocks/>
          </p:cNvCxnSpPr>
          <p:nvPr/>
        </p:nvCxnSpPr>
        <p:spPr>
          <a:xfrm>
            <a:off x="11000791" y="5157963"/>
            <a:ext cx="895739" cy="0"/>
          </a:xfrm>
          <a:prstGeom prst="line">
            <a:avLst/>
          </a:prstGeom>
          <a:ln w="19050" cap="flat">
            <a:solidFill>
              <a:schemeClr val="accent1">
                <a:alpha val="5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190DBF3-9073-F8AC-B560-C90496A09FCB}"/>
              </a:ext>
            </a:extLst>
          </p:cNvPr>
          <p:cNvCxnSpPr>
            <a:cxnSpLocks/>
          </p:cNvCxnSpPr>
          <p:nvPr/>
        </p:nvCxnSpPr>
        <p:spPr>
          <a:xfrm>
            <a:off x="8064567" y="5157963"/>
            <a:ext cx="895739" cy="0"/>
          </a:xfrm>
          <a:prstGeom prst="line">
            <a:avLst/>
          </a:prstGeom>
          <a:ln w="19050" cap="flat">
            <a:solidFill>
              <a:schemeClr val="accent6">
                <a:alpha val="50000"/>
              </a:schemeClr>
            </a:solidFill>
            <a:prstDash val="lg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316311E-A03F-3D89-8B84-9F56147D60FA}"/>
              </a:ext>
            </a:extLst>
          </p:cNvPr>
          <p:cNvCxnSpPr>
            <a:cxnSpLocks/>
          </p:cNvCxnSpPr>
          <p:nvPr/>
        </p:nvCxnSpPr>
        <p:spPr>
          <a:xfrm>
            <a:off x="3275045" y="4721291"/>
            <a:ext cx="578498" cy="0"/>
          </a:xfrm>
          <a:prstGeom prst="line">
            <a:avLst/>
          </a:prstGeom>
          <a:ln w="19050" cap="flat">
            <a:solidFill>
              <a:schemeClr val="accent6">
                <a:alpha val="50000"/>
              </a:schemeClr>
            </a:solidFill>
            <a:prstDash val="lg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E3040B7-3C12-7A65-DFEB-B38BD2B5DD64}"/>
              </a:ext>
            </a:extLst>
          </p:cNvPr>
          <p:cNvCxnSpPr>
            <a:cxnSpLocks/>
          </p:cNvCxnSpPr>
          <p:nvPr/>
        </p:nvCxnSpPr>
        <p:spPr>
          <a:xfrm>
            <a:off x="6913984" y="4721291"/>
            <a:ext cx="578498" cy="0"/>
          </a:xfrm>
          <a:prstGeom prst="line">
            <a:avLst/>
          </a:prstGeom>
          <a:ln w="19050" cap="flat">
            <a:solidFill>
              <a:schemeClr val="accent6">
                <a:alpha val="50000"/>
              </a:schemeClr>
            </a:solidFill>
            <a:prstDash val="lg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26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EBDD2-CF77-91B3-27D1-6100AF030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(;;)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 common and control character escaping</a:t>
            </a: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(*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\x80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handling UTF-8 multibyte code point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codePointSize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detectUtf8CodePointSize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F4F4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FailOnInvalidUtf8CodeUnits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codePointSize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0)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+=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codePointSize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</a:t>
            </a:r>
            <a:r>
              <a:rPr lang="en-US" sz="2000" dirty="0" err="1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goto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CheckEnd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++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CheckEnd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writePending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for (;;)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9F9DD-C943-A6DA-0721-67B45318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28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D0E098-DA0F-FF40-9519-138BDA8A436D}"/>
              </a:ext>
            </a:extLst>
          </p:cNvPr>
          <p:cNvSpPr/>
          <p:nvPr/>
        </p:nvSpPr>
        <p:spPr>
          <a:xfrm>
            <a:off x="1343607" y="1446245"/>
            <a:ext cx="8724123" cy="3284375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58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EBDD2-CF77-91B3-27D1-6100AF030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</a:t>
            </a:r>
            <a:r>
              <a:rPr lang="en-US" sz="20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validation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000" dirty="0">
              <a:solidFill>
                <a:srgbClr val="000000">
                  <a:alpha val="50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(;;)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 common and control character escaping</a:t>
            </a:r>
            <a:endParaRPr lang="ru-RU" sz="2000" dirty="0">
              <a:solidFill>
                <a:srgbClr val="000000">
                  <a:alpha val="50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(*</a:t>
            </a:r>
            <a:r>
              <a:rPr lang="en-US" sz="20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 </a:t>
            </a:r>
            <a:r>
              <a:rPr lang="en-US" sz="2000" dirty="0">
                <a:solidFill>
                  <a:srgbClr val="E21F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B776FB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\x80</a:t>
            </a:r>
            <a:r>
              <a:rPr lang="en-US" sz="2000" dirty="0">
                <a:solidFill>
                  <a:srgbClr val="E21F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 </a:t>
            </a:r>
            <a:r>
              <a:rPr lang="en-US" sz="20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handling </a:t>
            </a:r>
            <a:r>
              <a:rPr lang="en-US" sz="2000" dirty="0">
                <a:solidFill>
                  <a:srgbClr val="008000">
                    <a:alpha val="50000"/>
                  </a:srgbClr>
                </a:solidFill>
                <a:latin typeface="Cascadia Mono" panose="020B0609020000020004" pitchFamily="49" charset="0"/>
              </a:rPr>
              <a:t>UTF-8</a:t>
            </a:r>
            <a:r>
              <a:rPr lang="en-US" sz="20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multibyte code point</a:t>
            </a:r>
            <a:endParaRPr lang="en-US" sz="2000" dirty="0">
              <a:solidFill>
                <a:srgbClr val="000000">
                  <a:alpha val="50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codePointSize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detectUtf8CodePointSize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validation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0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F4F4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FailOnInvalidUtf8CodeUnits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</a:t>
            </a:r>
            <a:r>
              <a:rPr lang="en-US" sz="20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codePointSize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0)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</a:t>
            </a:r>
            <a:r>
              <a:rPr lang="en-US" sz="20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</a:t>
            </a:r>
            <a:r>
              <a:rPr lang="en-US" sz="20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+= </a:t>
            </a:r>
            <a:r>
              <a:rPr lang="en-US" sz="20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codePointSize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</a:t>
            </a:r>
            <a:r>
              <a:rPr lang="en-US" sz="2000" dirty="0" err="1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goto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CheckEnd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++</a:t>
            </a:r>
            <a:r>
              <a:rPr lang="en-US" sz="20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CheckEnd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0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 err="1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writePending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 </a:t>
            </a:r>
            <a:r>
              <a:rPr lang="en-US" sz="20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for (;;)</a:t>
            </a:r>
            <a:endParaRPr lang="en-US" sz="2000" dirty="0">
              <a:solidFill>
                <a:srgbClr val="000000">
                  <a:alpha val="50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000" dirty="0">
              <a:solidFill>
                <a:srgbClr val="000000">
                  <a:alpha val="50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en-US" sz="2000" dirty="0">
              <a:solidFill>
                <a:srgbClr val="000000">
                  <a:alpha val="50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9F9DD-C943-A6DA-0721-67B45318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29</a:t>
            </a:fld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D3D91A-1069-E0AD-FE41-97BFA2350C5E}"/>
              </a:ext>
            </a:extLst>
          </p:cNvPr>
          <p:cNvSpPr/>
          <p:nvPr/>
        </p:nvSpPr>
        <p:spPr>
          <a:xfrm>
            <a:off x="1343607" y="1446245"/>
            <a:ext cx="8724123" cy="3284375"/>
          </a:xfrm>
          <a:prstGeom prst="rect">
            <a:avLst/>
          </a:prstGeom>
          <a:noFill/>
          <a:ln w="38100">
            <a:solidFill>
              <a:schemeClr val="accent4">
                <a:alpha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00747E-BA11-5CA7-B19B-7D223E22266E}"/>
              </a:ext>
            </a:extLst>
          </p:cNvPr>
          <p:cNvSpPr txBox="1"/>
          <p:nvPr/>
        </p:nvSpPr>
        <p:spPr>
          <a:xfrm>
            <a:off x="838200" y="1203648"/>
            <a:ext cx="10515600" cy="3477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outerShdw blurRad="1651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(*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\x80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handling </a:t>
            </a:r>
            <a:r>
              <a:rPr lang="en-US" sz="2000" dirty="0">
                <a:solidFill>
                  <a:srgbClr val="008000"/>
                </a:solidFill>
                <a:latin typeface="Cascadia Mono" panose="020B0609020000020004" pitchFamily="49" charset="0"/>
              </a:rPr>
              <a:t>UTF-8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multibyte code point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codePointSize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detectUtf8CodePointSize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F4F4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FailOnInvalidUtf8CodeUnits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codePointSize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0)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+=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codePointSize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 err="1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goto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CheckEnd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++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CheckEnd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6605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7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0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3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8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1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6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2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5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8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3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6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9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2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5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8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AD8B4-E35C-5160-1FB4-1E604C1C0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for this talk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A32F1-4FE5-7EF5-FA92-DD47A6D74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quick overview of JSON</a:t>
            </a:r>
          </a:p>
          <a:p>
            <a:r>
              <a:rPr lang="en-US" dirty="0"/>
              <a:t>JSON string escaping</a:t>
            </a:r>
          </a:p>
          <a:p>
            <a:pPr lvl="1"/>
            <a:r>
              <a:rPr lang="en-US" dirty="0"/>
              <a:t>deeper dive into the specification</a:t>
            </a:r>
          </a:p>
          <a:p>
            <a:r>
              <a:rPr lang="en-US" dirty="0"/>
              <a:t>serialization/</a:t>
            </a:r>
            <a:r>
              <a:rPr lang="en-US" dirty="0" err="1"/>
              <a:t>stringification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13996-C594-56A8-F4F5-C524EB927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984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629DB-C682-9DAB-F262-2C5AB480C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implementation on the internets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AC97C-5D8A-2D8F-F8CA-B937DE072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meh_detectUtf8CodepointLength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 0x80) == 0)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1;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 0xE0) == 0xC0)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2;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 0xF0) == 0xE0)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3;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 0xF8) == 0xF0)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4;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0;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B69AC-9B03-CC64-F305-5C42C5C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30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2A80F-78A9-8C66-C0B9-3D1B2C7D6739}"/>
              </a:ext>
            </a:extLst>
          </p:cNvPr>
          <p:cNvSpPr txBox="1"/>
          <p:nvPr/>
        </p:nvSpPr>
        <p:spPr>
          <a:xfrm>
            <a:off x="3589934" y="1701012"/>
            <a:ext cx="31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glow rad="1651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?</a:t>
            </a:r>
            <a:endParaRPr lang="ru-RU" sz="2400" dirty="0">
              <a:solidFill>
                <a:srgbClr val="C00000"/>
              </a:solidFill>
              <a:effectLst>
                <a:glow rad="165100">
                  <a:schemeClr val="accent4">
                    <a:lumMod val="20000"/>
                    <a:lumOff val="80000"/>
                  </a:schemeClr>
                </a:glo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E9218D-A6AE-6FFF-C985-4F99797C8E98}"/>
              </a:ext>
            </a:extLst>
          </p:cNvPr>
          <p:cNvSpPr txBox="1"/>
          <p:nvPr/>
        </p:nvSpPr>
        <p:spPr>
          <a:xfrm>
            <a:off x="5195610" y="1701012"/>
            <a:ext cx="31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glow rad="1651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?</a:t>
            </a:r>
            <a:endParaRPr lang="ru-RU" sz="2400" dirty="0">
              <a:solidFill>
                <a:srgbClr val="C00000"/>
              </a:solidFill>
              <a:effectLst>
                <a:glow rad="165100">
                  <a:schemeClr val="accent4">
                    <a:lumMod val="20000"/>
                    <a:lumOff val="80000"/>
                  </a:schemeClr>
                </a:glo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B5FA3C-3F6A-9E1A-29B2-6F6B3DF511A9}"/>
              </a:ext>
            </a:extLst>
          </p:cNvPr>
          <p:cNvSpPr txBox="1"/>
          <p:nvPr/>
        </p:nvSpPr>
        <p:spPr>
          <a:xfrm>
            <a:off x="3589934" y="2615312"/>
            <a:ext cx="31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glow rad="1651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?</a:t>
            </a:r>
            <a:endParaRPr lang="ru-RU" sz="2400" dirty="0">
              <a:solidFill>
                <a:srgbClr val="C00000"/>
              </a:solidFill>
              <a:effectLst>
                <a:glow rad="165100">
                  <a:schemeClr val="accent4">
                    <a:lumMod val="20000"/>
                    <a:lumOff val="80000"/>
                  </a:schemeClr>
                </a:glo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4806DD-4BFD-704A-C983-358B0F0FD58C}"/>
              </a:ext>
            </a:extLst>
          </p:cNvPr>
          <p:cNvSpPr txBox="1"/>
          <p:nvPr/>
        </p:nvSpPr>
        <p:spPr>
          <a:xfrm>
            <a:off x="5195610" y="2615312"/>
            <a:ext cx="31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glow rad="1651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?</a:t>
            </a:r>
            <a:endParaRPr lang="ru-RU" sz="2400" dirty="0">
              <a:solidFill>
                <a:srgbClr val="C00000"/>
              </a:solidFill>
              <a:effectLst>
                <a:glow rad="165100">
                  <a:schemeClr val="accent4">
                    <a:lumMod val="20000"/>
                    <a:lumOff val="80000"/>
                  </a:schemeClr>
                </a:glo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CAC891-8024-6307-AF16-5FFDBCBC8C05}"/>
              </a:ext>
            </a:extLst>
          </p:cNvPr>
          <p:cNvSpPr txBox="1"/>
          <p:nvPr/>
        </p:nvSpPr>
        <p:spPr>
          <a:xfrm>
            <a:off x="3589934" y="3524738"/>
            <a:ext cx="31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glow rad="1651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?</a:t>
            </a:r>
            <a:endParaRPr lang="ru-RU" sz="2400" dirty="0">
              <a:solidFill>
                <a:srgbClr val="C00000"/>
              </a:solidFill>
              <a:effectLst>
                <a:glow rad="165100">
                  <a:schemeClr val="accent4">
                    <a:lumMod val="20000"/>
                    <a:lumOff val="80000"/>
                  </a:schemeClr>
                </a:glo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4D390F-6FAE-FFAE-E914-22C1C06E3FF7}"/>
              </a:ext>
            </a:extLst>
          </p:cNvPr>
          <p:cNvSpPr txBox="1"/>
          <p:nvPr/>
        </p:nvSpPr>
        <p:spPr>
          <a:xfrm>
            <a:off x="5195610" y="3524738"/>
            <a:ext cx="31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glow rad="1651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?</a:t>
            </a:r>
            <a:endParaRPr lang="ru-RU" sz="2400" dirty="0">
              <a:solidFill>
                <a:srgbClr val="C00000"/>
              </a:solidFill>
              <a:effectLst>
                <a:glow rad="165100">
                  <a:schemeClr val="accent4">
                    <a:lumMod val="20000"/>
                    <a:lumOff val="80000"/>
                  </a:schemeClr>
                </a:glow>
              </a:effectLst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6F6905B-BB30-0093-8AA5-38BD8C009597}"/>
              </a:ext>
            </a:extLst>
          </p:cNvPr>
          <p:cNvSpPr/>
          <p:nvPr/>
        </p:nvSpPr>
        <p:spPr>
          <a:xfrm>
            <a:off x="2957804" y="2124687"/>
            <a:ext cx="643812" cy="12023"/>
          </a:xfrm>
          <a:custGeom>
            <a:avLst/>
            <a:gdLst>
              <a:gd name="connsiteX0" fmla="*/ 0 w 643812"/>
              <a:gd name="connsiteY0" fmla="*/ 12023 h 12023"/>
              <a:gd name="connsiteX1" fmla="*/ 643812 w 643812"/>
              <a:gd name="connsiteY1" fmla="*/ 2693 h 1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3812" h="12023">
                <a:moveTo>
                  <a:pt x="0" y="12023"/>
                </a:moveTo>
                <a:cubicBezTo>
                  <a:pt x="313810" y="-7589"/>
                  <a:pt x="99430" y="2693"/>
                  <a:pt x="643812" y="2693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3328D16-BC88-F07B-DBF8-3D2D604F50AC}"/>
              </a:ext>
            </a:extLst>
          </p:cNvPr>
          <p:cNvSpPr/>
          <p:nvPr/>
        </p:nvSpPr>
        <p:spPr>
          <a:xfrm>
            <a:off x="4553339" y="2155371"/>
            <a:ext cx="681134" cy="19673"/>
          </a:xfrm>
          <a:custGeom>
            <a:avLst/>
            <a:gdLst>
              <a:gd name="connsiteX0" fmla="*/ 0 w 681134"/>
              <a:gd name="connsiteY0" fmla="*/ 0 h 19673"/>
              <a:gd name="connsiteX1" fmla="*/ 298579 w 681134"/>
              <a:gd name="connsiteY1" fmla="*/ 9331 h 19673"/>
              <a:gd name="connsiteX2" fmla="*/ 401216 w 681134"/>
              <a:gd name="connsiteY2" fmla="*/ 18662 h 19673"/>
              <a:gd name="connsiteX3" fmla="*/ 681134 w 681134"/>
              <a:gd name="connsiteY3" fmla="*/ 18662 h 1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134" h="19673">
                <a:moveTo>
                  <a:pt x="0" y="0"/>
                </a:moveTo>
                <a:lnTo>
                  <a:pt x="298579" y="9331"/>
                </a:lnTo>
                <a:cubicBezTo>
                  <a:pt x="332895" y="10927"/>
                  <a:pt x="366873" y="17824"/>
                  <a:pt x="401216" y="18662"/>
                </a:cubicBezTo>
                <a:cubicBezTo>
                  <a:pt x="494494" y="20937"/>
                  <a:pt x="587828" y="18662"/>
                  <a:pt x="681134" y="18662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827B16F-811F-7596-A66D-AEA58BB55ECD}"/>
              </a:ext>
            </a:extLst>
          </p:cNvPr>
          <p:cNvSpPr/>
          <p:nvPr/>
        </p:nvSpPr>
        <p:spPr>
          <a:xfrm>
            <a:off x="2920482" y="3041345"/>
            <a:ext cx="662473" cy="9765"/>
          </a:xfrm>
          <a:custGeom>
            <a:avLst/>
            <a:gdLst>
              <a:gd name="connsiteX0" fmla="*/ 0 w 662473"/>
              <a:gd name="connsiteY0" fmla="*/ 9765 h 9765"/>
              <a:gd name="connsiteX1" fmla="*/ 513183 w 662473"/>
              <a:gd name="connsiteY1" fmla="*/ 9765 h 9765"/>
              <a:gd name="connsiteX2" fmla="*/ 643812 w 662473"/>
              <a:gd name="connsiteY2" fmla="*/ 435 h 9765"/>
              <a:gd name="connsiteX3" fmla="*/ 662473 w 662473"/>
              <a:gd name="connsiteY3" fmla="*/ 435 h 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473" h="9765">
                <a:moveTo>
                  <a:pt x="0" y="9765"/>
                </a:moveTo>
                <a:cubicBezTo>
                  <a:pt x="505391" y="-12207"/>
                  <a:pt x="-123006" y="9765"/>
                  <a:pt x="513183" y="9765"/>
                </a:cubicBezTo>
                <a:cubicBezTo>
                  <a:pt x="556837" y="9765"/>
                  <a:pt x="600243" y="3158"/>
                  <a:pt x="643812" y="435"/>
                </a:cubicBezTo>
                <a:cubicBezTo>
                  <a:pt x="650020" y="47"/>
                  <a:pt x="656253" y="435"/>
                  <a:pt x="662473" y="435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057F729-D92B-2988-9833-B25AB6D965E3}"/>
              </a:ext>
            </a:extLst>
          </p:cNvPr>
          <p:cNvSpPr/>
          <p:nvPr/>
        </p:nvSpPr>
        <p:spPr>
          <a:xfrm>
            <a:off x="4553339" y="3060001"/>
            <a:ext cx="690465" cy="19101"/>
          </a:xfrm>
          <a:custGeom>
            <a:avLst/>
            <a:gdLst>
              <a:gd name="connsiteX0" fmla="*/ 0 w 690465"/>
              <a:gd name="connsiteY0" fmla="*/ 19101 h 19101"/>
              <a:gd name="connsiteX1" fmla="*/ 550506 w 690465"/>
              <a:gd name="connsiteY1" fmla="*/ 440 h 19101"/>
              <a:gd name="connsiteX2" fmla="*/ 690465 w 690465"/>
              <a:gd name="connsiteY2" fmla="*/ 440 h 1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465" h="19101">
                <a:moveTo>
                  <a:pt x="0" y="19101"/>
                </a:moveTo>
                <a:lnTo>
                  <a:pt x="550506" y="440"/>
                </a:lnTo>
                <a:cubicBezTo>
                  <a:pt x="597148" y="-552"/>
                  <a:pt x="643812" y="440"/>
                  <a:pt x="690465" y="440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F12BCD7-448B-A245-4E81-50E6175A57EF}"/>
              </a:ext>
            </a:extLst>
          </p:cNvPr>
          <p:cNvSpPr/>
          <p:nvPr/>
        </p:nvSpPr>
        <p:spPr>
          <a:xfrm>
            <a:off x="2920482" y="3948975"/>
            <a:ext cx="709126" cy="25866"/>
          </a:xfrm>
          <a:custGeom>
            <a:avLst/>
            <a:gdLst>
              <a:gd name="connsiteX0" fmla="*/ 0 w 709126"/>
              <a:gd name="connsiteY0" fmla="*/ 25866 h 25866"/>
              <a:gd name="connsiteX1" fmla="*/ 46653 w 709126"/>
              <a:gd name="connsiteY1" fmla="*/ 16535 h 25866"/>
              <a:gd name="connsiteX2" fmla="*/ 709126 w 709126"/>
              <a:gd name="connsiteY2" fmla="*/ 7205 h 2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9126" h="25866">
                <a:moveTo>
                  <a:pt x="0" y="25866"/>
                </a:moveTo>
                <a:cubicBezTo>
                  <a:pt x="15551" y="22756"/>
                  <a:pt x="30953" y="18778"/>
                  <a:pt x="46653" y="16535"/>
                </a:cubicBezTo>
                <a:cubicBezTo>
                  <a:pt x="261020" y="-14089"/>
                  <a:pt x="521912" y="7205"/>
                  <a:pt x="709126" y="7205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524F76A-779A-8635-BA73-38B2BC67ED9E}"/>
              </a:ext>
            </a:extLst>
          </p:cNvPr>
          <p:cNvSpPr/>
          <p:nvPr/>
        </p:nvSpPr>
        <p:spPr>
          <a:xfrm>
            <a:off x="4516016" y="3982686"/>
            <a:ext cx="755780" cy="20935"/>
          </a:xfrm>
          <a:custGeom>
            <a:avLst/>
            <a:gdLst>
              <a:gd name="connsiteX0" fmla="*/ 0 w 755780"/>
              <a:gd name="connsiteY0" fmla="*/ 10816 h 20935"/>
              <a:gd name="connsiteX1" fmla="*/ 625151 w 755780"/>
              <a:gd name="connsiteY1" fmla="*/ 10816 h 20935"/>
              <a:gd name="connsiteX2" fmla="*/ 681135 w 755780"/>
              <a:gd name="connsiteY2" fmla="*/ 20147 h 20935"/>
              <a:gd name="connsiteX3" fmla="*/ 755780 w 755780"/>
              <a:gd name="connsiteY3" fmla="*/ 20147 h 20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780" h="20935">
                <a:moveTo>
                  <a:pt x="0" y="10816"/>
                </a:moveTo>
                <a:cubicBezTo>
                  <a:pt x="297167" y="-2692"/>
                  <a:pt x="234809" y="-4492"/>
                  <a:pt x="625151" y="10816"/>
                </a:cubicBezTo>
                <a:cubicBezTo>
                  <a:pt x="644055" y="11557"/>
                  <a:pt x="662264" y="18799"/>
                  <a:pt x="681135" y="20147"/>
                </a:cubicBezTo>
                <a:cubicBezTo>
                  <a:pt x="705953" y="21920"/>
                  <a:pt x="730898" y="20147"/>
                  <a:pt x="755780" y="20147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8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629DB-C682-9DAB-F262-2C5AB480C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implementation on the internets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AC97C-5D8A-2D8F-F8CA-B937DE072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meh_detectUtf8CodepointLength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 0x80) == 0)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1;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 0xE0) == 0xC0)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2;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 0xF0) == 0xE0)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3;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 0xF8) == 0xF0)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4;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0;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B69AC-9B03-CC64-F305-5C42C5C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31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2A80F-78A9-8C66-C0B9-3D1B2C7D6739}"/>
              </a:ext>
            </a:extLst>
          </p:cNvPr>
          <p:cNvSpPr txBox="1"/>
          <p:nvPr/>
        </p:nvSpPr>
        <p:spPr>
          <a:xfrm>
            <a:off x="3589934" y="1701012"/>
            <a:ext cx="31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glow rad="1651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?</a:t>
            </a:r>
            <a:endParaRPr lang="ru-RU" sz="2400" dirty="0">
              <a:solidFill>
                <a:srgbClr val="C00000"/>
              </a:solidFill>
              <a:effectLst>
                <a:glow rad="165100">
                  <a:schemeClr val="accent4">
                    <a:lumMod val="20000"/>
                    <a:lumOff val="80000"/>
                  </a:schemeClr>
                </a:glo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E9218D-A6AE-6FFF-C985-4F99797C8E98}"/>
              </a:ext>
            </a:extLst>
          </p:cNvPr>
          <p:cNvSpPr txBox="1"/>
          <p:nvPr/>
        </p:nvSpPr>
        <p:spPr>
          <a:xfrm>
            <a:off x="5195610" y="1701012"/>
            <a:ext cx="31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glow rad="1651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?</a:t>
            </a:r>
            <a:endParaRPr lang="ru-RU" sz="2400" dirty="0">
              <a:solidFill>
                <a:srgbClr val="C00000"/>
              </a:solidFill>
              <a:effectLst>
                <a:glow rad="165100">
                  <a:schemeClr val="accent4">
                    <a:lumMod val="20000"/>
                    <a:lumOff val="80000"/>
                  </a:schemeClr>
                </a:glo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B5FA3C-3F6A-9E1A-29B2-6F6B3DF511A9}"/>
              </a:ext>
            </a:extLst>
          </p:cNvPr>
          <p:cNvSpPr txBox="1"/>
          <p:nvPr/>
        </p:nvSpPr>
        <p:spPr>
          <a:xfrm>
            <a:off x="3589934" y="2615312"/>
            <a:ext cx="31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glow rad="1651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?</a:t>
            </a:r>
            <a:endParaRPr lang="ru-RU" sz="2400" dirty="0">
              <a:solidFill>
                <a:srgbClr val="C00000"/>
              </a:solidFill>
              <a:effectLst>
                <a:glow rad="165100">
                  <a:schemeClr val="accent4">
                    <a:lumMod val="20000"/>
                    <a:lumOff val="80000"/>
                  </a:schemeClr>
                </a:glo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4806DD-4BFD-704A-C983-358B0F0FD58C}"/>
              </a:ext>
            </a:extLst>
          </p:cNvPr>
          <p:cNvSpPr txBox="1"/>
          <p:nvPr/>
        </p:nvSpPr>
        <p:spPr>
          <a:xfrm>
            <a:off x="5195610" y="2615312"/>
            <a:ext cx="31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glow rad="1651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?</a:t>
            </a:r>
            <a:endParaRPr lang="ru-RU" sz="2400" dirty="0">
              <a:solidFill>
                <a:srgbClr val="C00000"/>
              </a:solidFill>
              <a:effectLst>
                <a:glow rad="165100">
                  <a:schemeClr val="accent4">
                    <a:lumMod val="20000"/>
                    <a:lumOff val="80000"/>
                  </a:schemeClr>
                </a:glo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CAC891-8024-6307-AF16-5FFDBCBC8C05}"/>
              </a:ext>
            </a:extLst>
          </p:cNvPr>
          <p:cNvSpPr txBox="1"/>
          <p:nvPr/>
        </p:nvSpPr>
        <p:spPr>
          <a:xfrm>
            <a:off x="3589934" y="3524738"/>
            <a:ext cx="31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glow rad="1651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?</a:t>
            </a:r>
            <a:endParaRPr lang="ru-RU" sz="2400" dirty="0">
              <a:solidFill>
                <a:srgbClr val="C00000"/>
              </a:solidFill>
              <a:effectLst>
                <a:glow rad="165100">
                  <a:schemeClr val="accent4">
                    <a:lumMod val="20000"/>
                    <a:lumOff val="80000"/>
                  </a:schemeClr>
                </a:glo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4D390F-6FAE-FFAE-E914-22C1C06E3FF7}"/>
              </a:ext>
            </a:extLst>
          </p:cNvPr>
          <p:cNvSpPr txBox="1"/>
          <p:nvPr/>
        </p:nvSpPr>
        <p:spPr>
          <a:xfrm>
            <a:off x="5195610" y="3524738"/>
            <a:ext cx="31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glow rad="1651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?</a:t>
            </a:r>
            <a:endParaRPr lang="ru-RU" sz="2400" dirty="0">
              <a:solidFill>
                <a:srgbClr val="C00000"/>
              </a:solidFill>
              <a:effectLst>
                <a:glow rad="165100">
                  <a:schemeClr val="accent4">
                    <a:lumMod val="20000"/>
                    <a:lumOff val="80000"/>
                  </a:schemeClr>
                </a:glow>
              </a:effectLst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6F6905B-BB30-0093-8AA5-38BD8C009597}"/>
              </a:ext>
            </a:extLst>
          </p:cNvPr>
          <p:cNvSpPr/>
          <p:nvPr/>
        </p:nvSpPr>
        <p:spPr>
          <a:xfrm>
            <a:off x="2957804" y="2124687"/>
            <a:ext cx="643812" cy="12023"/>
          </a:xfrm>
          <a:custGeom>
            <a:avLst/>
            <a:gdLst>
              <a:gd name="connsiteX0" fmla="*/ 0 w 643812"/>
              <a:gd name="connsiteY0" fmla="*/ 12023 h 12023"/>
              <a:gd name="connsiteX1" fmla="*/ 643812 w 643812"/>
              <a:gd name="connsiteY1" fmla="*/ 2693 h 1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3812" h="12023">
                <a:moveTo>
                  <a:pt x="0" y="12023"/>
                </a:moveTo>
                <a:cubicBezTo>
                  <a:pt x="313810" y="-7589"/>
                  <a:pt x="99430" y="2693"/>
                  <a:pt x="643812" y="2693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3328D16-BC88-F07B-DBF8-3D2D604F50AC}"/>
              </a:ext>
            </a:extLst>
          </p:cNvPr>
          <p:cNvSpPr/>
          <p:nvPr/>
        </p:nvSpPr>
        <p:spPr>
          <a:xfrm>
            <a:off x="4553339" y="2155371"/>
            <a:ext cx="681134" cy="19673"/>
          </a:xfrm>
          <a:custGeom>
            <a:avLst/>
            <a:gdLst>
              <a:gd name="connsiteX0" fmla="*/ 0 w 681134"/>
              <a:gd name="connsiteY0" fmla="*/ 0 h 19673"/>
              <a:gd name="connsiteX1" fmla="*/ 298579 w 681134"/>
              <a:gd name="connsiteY1" fmla="*/ 9331 h 19673"/>
              <a:gd name="connsiteX2" fmla="*/ 401216 w 681134"/>
              <a:gd name="connsiteY2" fmla="*/ 18662 h 19673"/>
              <a:gd name="connsiteX3" fmla="*/ 681134 w 681134"/>
              <a:gd name="connsiteY3" fmla="*/ 18662 h 1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134" h="19673">
                <a:moveTo>
                  <a:pt x="0" y="0"/>
                </a:moveTo>
                <a:lnTo>
                  <a:pt x="298579" y="9331"/>
                </a:lnTo>
                <a:cubicBezTo>
                  <a:pt x="332895" y="10927"/>
                  <a:pt x="366873" y="17824"/>
                  <a:pt x="401216" y="18662"/>
                </a:cubicBezTo>
                <a:cubicBezTo>
                  <a:pt x="494494" y="20937"/>
                  <a:pt x="587828" y="18662"/>
                  <a:pt x="681134" y="18662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827B16F-811F-7596-A66D-AEA58BB55ECD}"/>
              </a:ext>
            </a:extLst>
          </p:cNvPr>
          <p:cNvSpPr/>
          <p:nvPr/>
        </p:nvSpPr>
        <p:spPr>
          <a:xfrm>
            <a:off x="2920482" y="3041345"/>
            <a:ext cx="662473" cy="9765"/>
          </a:xfrm>
          <a:custGeom>
            <a:avLst/>
            <a:gdLst>
              <a:gd name="connsiteX0" fmla="*/ 0 w 662473"/>
              <a:gd name="connsiteY0" fmla="*/ 9765 h 9765"/>
              <a:gd name="connsiteX1" fmla="*/ 513183 w 662473"/>
              <a:gd name="connsiteY1" fmla="*/ 9765 h 9765"/>
              <a:gd name="connsiteX2" fmla="*/ 643812 w 662473"/>
              <a:gd name="connsiteY2" fmla="*/ 435 h 9765"/>
              <a:gd name="connsiteX3" fmla="*/ 662473 w 662473"/>
              <a:gd name="connsiteY3" fmla="*/ 435 h 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473" h="9765">
                <a:moveTo>
                  <a:pt x="0" y="9765"/>
                </a:moveTo>
                <a:cubicBezTo>
                  <a:pt x="505391" y="-12207"/>
                  <a:pt x="-123006" y="9765"/>
                  <a:pt x="513183" y="9765"/>
                </a:cubicBezTo>
                <a:cubicBezTo>
                  <a:pt x="556837" y="9765"/>
                  <a:pt x="600243" y="3158"/>
                  <a:pt x="643812" y="435"/>
                </a:cubicBezTo>
                <a:cubicBezTo>
                  <a:pt x="650020" y="47"/>
                  <a:pt x="656253" y="435"/>
                  <a:pt x="662473" y="435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057F729-D92B-2988-9833-B25AB6D965E3}"/>
              </a:ext>
            </a:extLst>
          </p:cNvPr>
          <p:cNvSpPr/>
          <p:nvPr/>
        </p:nvSpPr>
        <p:spPr>
          <a:xfrm>
            <a:off x="4553339" y="3060001"/>
            <a:ext cx="690465" cy="19101"/>
          </a:xfrm>
          <a:custGeom>
            <a:avLst/>
            <a:gdLst>
              <a:gd name="connsiteX0" fmla="*/ 0 w 690465"/>
              <a:gd name="connsiteY0" fmla="*/ 19101 h 19101"/>
              <a:gd name="connsiteX1" fmla="*/ 550506 w 690465"/>
              <a:gd name="connsiteY1" fmla="*/ 440 h 19101"/>
              <a:gd name="connsiteX2" fmla="*/ 690465 w 690465"/>
              <a:gd name="connsiteY2" fmla="*/ 440 h 1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465" h="19101">
                <a:moveTo>
                  <a:pt x="0" y="19101"/>
                </a:moveTo>
                <a:lnTo>
                  <a:pt x="550506" y="440"/>
                </a:lnTo>
                <a:cubicBezTo>
                  <a:pt x="597148" y="-552"/>
                  <a:pt x="643812" y="440"/>
                  <a:pt x="690465" y="440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F12BCD7-448B-A245-4E81-50E6175A57EF}"/>
              </a:ext>
            </a:extLst>
          </p:cNvPr>
          <p:cNvSpPr/>
          <p:nvPr/>
        </p:nvSpPr>
        <p:spPr>
          <a:xfrm>
            <a:off x="2920482" y="3948975"/>
            <a:ext cx="709126" cy="25866"/>
          </a:xfrm>
          <a:custGeom>
            <a:avLst/>
            <a:gdLst>
              <a:gd name="connsiteX0" fmla="*/ 0 w 709126"/>
              <a:gd name="connsiteY0" fmla="*/ 25866 h 25866"/>
              <a:gd name="connsiteX1" fmla="*/ 46653 w 709126"/>
              <a:gd name="connsiteY1" fmla="*/ 16535 h 25866"/>
              <a:gd name="connsiteX2" fmla="*/ 709126 w 709126"/>
              <a:gd name="connsiteY2" fmla="*/ 7205 h 2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9126" h="25866">
                <a:moveTo>
                  <a:pt x="0" y="25866"/>
                </a:moveTo>
                <a:cubicBezTo>
                  <a:pt x="15551" y="22756"/>
                  <a:pt x="30953" y="18778"/>
                  <a:pt x="46653" y="16535"/>
                </a:cubicBezTo>
                <a:cubicBezTo>
                  <a:pt x="261020" y="-14089"/>
                  <a:pt x="521912" y="7205"/>
                  <a:pt x="709126" y="7205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524F76A-779A-8635-BA73-38B2BC67ED9E}"/>
              </a:ext>
            </a:extLst>
          </p:cNvPr>
          <p:cNvSpPr/>
          <p:nvPr/>
        </p:nvSpPr>
        <p:spPr>
          <a:xfrm>
            <a:off x="4516016" y="3982686"/>
            <a:ext cx="755780" cy="20935"/>
          </a:xfrm>
          <a:custGeom>
            <a:avLst/>
            <a:gdLst>
              <a:gd name="connsiteX0" fmla="*/ 0 w 755780"/>
              <a:gd name="connsiteY0" fmla="*/ 10816 h 20935"/>
              <a:gd name="connsiteX1" fmla="*/ 625151 w 755780"/>
              <a:gd name="connsiteY1" fmla="*/ 10816 h 20935"/>
              <a:gd name="connsiteX2" fmla="*/ 681135 w 755780"/>
              <a:gd name="connsiteY2" fmla="*/ 20147 h 20935"/>
              <a:gd name="connsiteX3" fmla="*/ 755780 w 755780"/>
              <a:gd name="connsiteY3" fmla="*/ 20147 h 20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780" h="20935">
                <a:moveTo>
                  <a:pt x="0" y="10816"/>
                </a:moveTo>
                <a:cubicBezTo>
                  <a:pt x="297167" y="-2692"/>
                  <a:pt x="234809" y="-4492"/>
                  <a:pt x="625151" y="10816"/>
                </a:cubicBezTo>
                <a:cubicBezTo>
                  <a:pt x="644055" y="11557"/>
                  <a:pt x="662264" y="18799"/>
                  <a:pt x="681135" y="20147"/>
                </a:cubicBezTo>
                <a:cubicBezTo>
                  <a:pt x="705953" y="21920"/>
                  <a:pt x="730898" y="20147"/>
                  <a:pt x="755780" y="20147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26B4819-A69C-7B6E-4EAB-F97FE4889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729" y="1143000"/>
            <a:ext cx="47434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76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2122C-7E3F-86C2-9ACF-660B487E8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string escaping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E8DCA-E802-DDF0-196C-EDCC3D1A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N&gt;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isUtf8CodeUnit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constexpr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uint8_t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mask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static_cast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uint8_t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&gt;(0xffu &lt;&lt; (7 - N));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constexpr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uint8_t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pattern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static_cast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uint8_t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&gt;(0xffu &lt;&lt; (8 - N));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mask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static_cast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uint8_t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 ==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pattern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example: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N = 3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mask    = 0xffu &lt;&lt; (7 - N) = 0b</a:t>
            </a:r>
            <a:r>
              <a:rPr lang="en-US" sz="2000" dirty="0">
                <a:solidFill>
                  <a:srgbClr val="C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1111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0000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Cascadia Mono" panose="020B0609020000020004" pitchFamily="49" charset="0"/>
                <a:cs typeface="Cascadia Mono" panose="020B0609020000020004" pitchFamily="49" charset="0"/>
              </a:rPr>
              <a:t>pattern =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0xffu &lt;&lt; (8 - N) = 0b</a:t>
            </a:r>
            <a:r>
              <a:rPr lang="en-US" sz="2000" dirty="0">
                <a:solidFill>
                  <a:srgbClr val="C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1110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0000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82455-C4A9-6BD6-F9CC-7FB51B99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771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E8DCA-E802-DDF0-196C-EDCC3D1A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getExpectedUtf8CodePointSize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isUtf8CodeUnit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&lt;2&gt;(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2;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isUtf8CodeUnit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&lt;3&gt;(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3;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isUtf8CodeUnit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&lt;4&gt;(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4;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1;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detectUtf8CodePointSize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expectedSize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getExpectedUtf8CodePointSize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expectedSize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!= 1 &amp;&amp;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static_cast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-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&gt;=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expectedSize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std::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all_of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+ 1,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+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expectedSize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&amp;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isUtf8CodeUnit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&lt;1&gt;))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expectedSize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0;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82455-C4A9-6BD6-F9CC-7FB51B99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72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EBDD2-CF77-91B3-27D1-6100AF030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16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validation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(;;)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 common and control character escaping</a:t>
            </a:r>
            <a:endParaRPr lang="ru-RU" sz="16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(*</a:t>
            </a:r>
            <a:r>
              <a:rPr lang="en-US" sz="16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 </a:t>
            </a:r>
            <a:r>
              <a:rPr lang="en-US" sz="16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16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\x80</a:t>
            </a:r>
            <a:r>
              <a:rPr lang="en-US" sz="16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handling UTF-8 multibyte code point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codePointSize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16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detectUtf8CodePointSize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16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1600" dirty="0" err="1">
                <a:solidFill>
                  <a:srgbClr val="2F4F4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NonAscii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 escape non-ASCII and validate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else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validation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1600" dirty="0">
                <a:solidFill>
                  <a:srgbClr val="2F4F4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FailOnInvalidUtf8CodeUnits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}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for (;;)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9F9DD-C943-A6DA-0721-67B45318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34</a:t>
            </a:fld>
            <a:endParaRPr lang="ru-R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C44367-B67D-B292-843A-35191142AFDF}"/>
              </a:ext>
            </a:extLst>
          </p:cNvPr>
          <p:cNvSpPr/>
          <p:nvPr/>
        </p:nvSpPr>
        <p:spPr>
          <a:xfrm>
            <a:off x="1791478" y="3456992"/>
            <a:ext cx="8276252" cy="1021702"/>
          </a:xfrm>
          <a:prstGeom prst="rect">
            <a:avLst/>
          </a:prstGeom>
          <a:noFill/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D0008E-CC1D-E6A3-F42A-AC6B94D1E2C0}"/>
              </a:ext>
            </a:extLst>
          </p:cNvPr>
          <p:cNvSpPr/>
          <p:nvPr/>
        </p:nvSpPr>
        <p:spPr>
          <a:xfrm>
            <a:off x="1791478" y="2397967"/>
            <a:ext cx="8276252" cy="1012372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80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EBDD2-CF77-91B3-27D1-6100AF030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1600" dirty="0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validation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16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(;;)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16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 common and control character escaping</a:t>
            </a:r>
            <a:endParaRPr lang="ru-RU" sz="1600" dirty="0">
              <a:solidFill>
                <a:srgbClr val="008000">
                  <a:alpha val="50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16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(*</a:t>
            </a:r>
            <a:r>
              <a:rPr lang="en-US" sz="16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 </a:t>
            </a:r>
            <a:r>
              <a:rPr lang="en-US" sz="1600" dirty="0">
                <a:solidFill>
                  <a:srgbClr val="E21F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1600" dirty="0">
                <a:solidFill>
                  <a:srgbClr val="B776FB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\x80</a:t>
            </a:r>
            <a:r>
              <a:rPr lang="en-US" sz="1600" dirty="0">
                <a:solidFill>
                  <a:srgbClr val="E21F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 </a:t>
            </a:r>
            <a:r>
              <a:rPr lang="en-US" sz="16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handling </a:t>
            </a:r>
            <a:r>
              <a:rPr lang="en-US" sz="1600" dirty="0">
                <a:solidFill>
                  <a:srgbClr val="008000">
                    <a:alpha val="50000"/>
                  </a:srgbClr>
                </a:solidFill>
                <a:latin typeface="Cascadia Mono" panose="020B0609020000020004" pitchFamily="49" charset="0"/>
              </a:rPr>
              <a:t>UTF-8</a:t>
            </a:r>
            <a:r>
              <a:rPr lang="en-US" sz="16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multibyte code point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codePointSize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1600" dirty="0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detectUtf8CodePointSize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16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16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1600" dirty="0" err="1">
                <a:solidFill>
                  <a:srgbClr val="2F4F4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NonAscii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</a:t>
            </a:r>
            <a:r>
              <a:rPr lang="en-US" sz="16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 escape non-ASCII and validate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16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else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validation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1600" dirty="0">
                <a:solidFill>
                  <a:srgbClr val="2F4F4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FailOnInvalidUtf8CodeUnits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</a:t>
            </a:r>
            <a:r>
              <a:rPr lang="en-US" sz="16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}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16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 </a:t>
            </a:r>
            <a:r>
              <a:rPr lang="en-US" sz="16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for (;;)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en-US" sz="1600" dirty="0">
              <a:solidFill>
                <a:srgbClr val="000000">
                  <a:alpha val="50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9F9DD-C943-A6DA-0721-67B45318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35</a:t>
            </a:fld>
            <a:endParaRPr lang="ru-RU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BE17BE2-9332-09A7-D100-2180E0C0F9D2}"/>
              </a:ext>
            </a:extLst>
          </p:cNvPr>
          <p:cNvSpPr/>
          <p:nvPr/>
        </p:nvSpPr>
        <p:spPr>
          <a:xfrm>
            <a:off x="2756341" y="3506993"/>
            <a:ext cx="8778240" cy="107577"/>
          </a:xfrm>
          <a:custGeom>
            <a:avLst/>
            <a:gdLst>
              <a:gd name="connsiteX0" fmla="*/ 0 w 8778240"/>
              <a:gd name="connsiteY0" fmla="*/ 0 h 107577"/>
              <a:gd name="connsiteX1" fmla="*/ 279699 w 8778240"/>
              <a:gd name="connsiteY1" fmla="*/ 21516 h 107577"/>
              <a:gd name="connsiteX2" fmla="*/ 645459 w 8778240"/>
              <a:gd name="connsiteY2" fmla="*/ 32273 h 107577"/>
              <a:gd name="connsiteX3" fmla="*/ 914400 w 8778240"/>
              <a:gd name="connsiteY3" fmla="*/ 43031 h 107577"/>
              <a:gd name="connsiteX4" fmla="*/ 1710466 w 8778240"/>
              <a:gd name="connsiteY4" fmla="*/ 64546 h 107577"/>
              <a:gd name="connsiteX5" fmla="*/ 2474259 w 8778240"/>
              <a:gd name="connsiteY5" fmla="*/ 53789 h 107577"/>
              <a:gd name="connsiteX6" fmla="*/ 2657139 w 8778240"/>
              <a:gd name="connsiteY6" fmla="*/ 43031 h 107577"/>
              <a:gd name="connsiteX7" fmla="*/ 2883050 w 8778240"/>
              <a:gd name="connsiteY7" fmla="*/ 32273 h 107577"/>
              <a:gd name="connsiteX8" fmla="*/ 3420932 w 8778240"/>
              <a:gd name="connsiteY8" fmla="*/ 21516 h 107577"/>
              <a:gd name="connsiteX9" fmla="*/ 3582297 w 8778240"/>
              <a:gd name="connsiteY9" fmla="*/ 10758 h 107577"/>
              <a:gd name="connsiteX10" fmla="*/ 4249271 w 8778240"/>
              <a:gd name="connsiteY10" fmla="*/ 32273 h 107577"/>
              <a:gd name="connsiteX11" fmla="*/ 4625789 w 8778240"/>
              <a:gd name="connsiteY11" fmla="*/ 43031 h 107577"/>
              <a:gd name="connsiteX12" fmla="*/ 5066852 w 8778240"/>
              <a:gd name="connsiteY12" fmla="*/ 64546 h 107577"/>
              <a:gd name="connsiteX13" fmla="*/ 6217920 w 8778240"/>
              <a:gd name="connsiteY13" fmla="*/ 75304 h 107577"/>
              <a:gd name="connsiteX14" fmla="*/ 6798833 w 8778240"/>
              <a:gd name="connsiteY14" fmla="*/ 107577 h 107577"/>
              <a:gd name="connsiteX15" fmla="*/ 7315200 w 8778240"/>
              <a:gd name="connsiteY15" fmla="*/ 96819 h 107577"/>
              <a:gd name="connsiteX16" fmla="*/ 7530353 w 8778240"/>
              <a:gd name="connsiteY16" fmla="*/ 86062 h 107577"/>
              <a:gd name="connsiteX17" fmla="*/ 7713233 w 8778240"/>
              <a:gd name="connsiteY17" fmla="*/ 53789 h 107577"/>
              <a:gd name="connsiteX18" fmla="*/ 8455511 w 8778240"/>
              <a:gd name="connsiteY18" fmla="*/ 75304 h 107577"/>
              <a:gd name="connsiteX19" fmla="*/ 8530814 w 8778240"/>
              <a:gd name="connsiteY19" fmla="*/ 64546 h 107577"/>
              <a:gd name="connsiteX20" fmla="*/ 8778240 w 8778240"/>
              <a:gd name="connsiteY20" fmla="*/ 64546 h 10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778240" h="107577">
                <a:moveTo>
                  <a:pt x="0" y="0"/>
                </a:moveTo>
                <a:cubicBezTo>
                  <a:pt x="123639" y="24728"/>
                  <a:pt x="52323" y="13248"/>
                  <a:pt x="279699" y="21516"/>
                </a:cubicBezTo>
                <a:lnTo>
                  <a:pt x="645459" y="32273"/>
                </a:lnTo>
                <a:lnTo>
                  <a:pt x="914400" y="43031"/>
                </a:lnTo>
                <a:lnTo>
                  <a:pt x="1710466" y="64546"/>
                </a:lnTo>
                <a:lnTo>
                  <a:pt x="2474259" y="53789"/>
                </a:lnTo>
                <a:cubicBezTo>
                  <a:pt x="2535309" y="52402"/>
                  <a:pt x="2596158" y="46241"/>
                  <a:pt x="2657139" y="43031"/>
                </a:cubicBezTo>
                <a:lnTo>
                  <a:pt x="2883050" y="32273"/>
                </a:lnTo>
                <a:lnTo>
                  <a:pt x="3420932" y="21516"/>
                </a:lnTo>
                <a:cubicBezTo>
                  <a:pt x="3474720" y="17930"/>
                  <a:pt x="3528389" y="10758"/>
                  <a:pt x="3582297" y="10758"/>
                </a:cubicBezTo>
                <a:cubicBezTo>
                  <a:pt x="3988399" y="10758"/>
                  <a:pt x="3933018" y="20978"/>
                  <a:pt x="4249271" y="32273"/>
                </a:cubicBezTo>
                <a:lnTo>
                  <a:pt x="4625789" y="43031"/>
                </a:lnTo>
                <a:cubicBezTo>
                  <a:pt x="4747937" y="47555"/>
                  <a:pt x="4948510" y="62711"/>
                  <a:pt x="5066852" y="64546"/>
                </a:cubicBezTo>
                <a:lnTo>
                  <a:pt x="6217920" y="75304"/>
                </a:lnTo>
                <a:cubicBezTo>
                  <a:pt x="6452088" y="94818"/>
                  <a:pt x="6553417" y="107577"/>
                  <a:pt x="6798833" y="107577"/>
                </a:cubicBezTo>
                <a:cubicBezTo>
                  <a:pt x="6970993" y="107577"/>
                  <a:pt x="7143078" y="100405"/>
                  <a:pt x="7315200" y="96819"/>
                </a:cubicBezTo>
                <a:cubicBezTo>
                  <a:pt x="7386918" y="93233"/>
                  <a:pt x="7458742" y="91366"/>
                  <a:pt x="7530353" y="86062"/>
                </a:cubicBezTo>
                <a:cubicBezTo>
                  <a:pt x="7580947" y="82314"/>
                  <a:pt x="7668639" y="62708"/>
                  <a:pt x="7713233" y="53789"/>
                </a:cubicBezTo>
                <a:cubicBezTo>
                  <a:pt x="7957989" y="63579"/>
                  <a:pt x="8212412" y="75304"/>
                  <a:pt x="8455511" y="75304"/>
                </a:cubicBezTo>
                <a:cubicBezTo>
                  <a:pt x="8480867" y="75304"/>
                  <a:pt x="8505472" y="65391"/>
                  <a:pt x="8530814" y="64546"/>
                </a:cubicBezTo>
                <a:cubicBezTo>
                  <a:pt x="8613244" y="61798"/>
                  <a:pt x="8695765" y="64546"/>
                  <a:pt x="8778240" y="64546"/>
                </a:cubicBezTo>
              </a:path>
            </a:pathLst>
          </a:custGeom>
          <a:noFill/>
          <a:ln w="63500" cap="rnd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5FC39-E2E8-3BB2-C321-894187441CDA}"/>
              </a:ext>
            </a:extLst>
          </p:cNvPr>
          <p:cNvSpPr txBox="1"/>
          <p:nvPr/>
        </p:nvSpPr>
        <p:spPr>
          <a:xfrm>
            <a:off x="476639" y="612844"/>
            <a:ext cx="11238722" cy="563231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outerShdw blurRad="1651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 err="1">
                <a:solidFill>
                  <a:srgbClr val="2F4F4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NonAscii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codePointSize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!= 0)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escapeSequence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std::invoke([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codePointSize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switch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codePointSize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default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avoids compilation error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case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2: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escaped.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gatherBits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uint16_t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5, 6&gt;(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case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3: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escaped.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gatherBits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uint16_t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4, 6, 6&gt;(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case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4: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escaped.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getSurrogates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gatherBits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uint32_t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3, 6, 6, 6&gt;(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writeAndAdvance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escapeSequence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codePointSize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break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for (;;)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else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F4F4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FailOnInvalidUtf8CodeUnits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804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EEDF2-2376-C35C-FDD8-FC1F93E9B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implementation on the internets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26331-931E-A3BF-09AA-BC74440C8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uint32_t</a:t>
            </a:r>
            <a:r>
              <a:rPr lang="fr-FR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fr-FR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meh_decode4ByteUtf8Codepoint</a:t>
            </a:r>
            <a:r>
              <a:rPr lang="fr-FR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fr-FR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fr-FR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fr-FR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fr-FR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fr-FR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bytes</a:t>
            </a:r>
            <a:r>
              <a:rPr lang="fr-FR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static_cast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char32_t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bytes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[0] &amp; 0b0000'0111) &lt;&lt; 18 |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static_cast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char32_t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bytes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[1] &amp; 0b0011'1111) &lt;&lt; 12 |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static_cast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char32_t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bytes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[2] &amp; 0b0011'1111) &lt;&lt; 06 |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static_cast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char32_t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bytes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[3] &amp; 0b0011'1111);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69FDD-25E8-5B33-1072-EE8F5F4E2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36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34976D-DDB7-C7AE-AE22-0D7596E003BB}"/>
              </a:ext>
            </a:extLst>
          </p:cNvPr>
          <p:cNvSpPr txBox="1"/>
          <p:nvPr/>
        </p:nvSpPr>
        <p:spPr>
          <a:xfrm>
            <a:off x="10849151" y="1234482"/>
            <a:ext cx="31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glow rad="1651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?</a:t>
            </a:r>
            <a:endParaRPr lang="ru-RU" sz="2400" dirty="0">
              <a:solidFill>
                <a:srgbClr val="C00000"/>
              </a:solidFill>
              <a:effectLst>
                <a:glow rad="165100">
                  <a:schemeClr val="accent4">
                    <a:lumMod val="20000"/>
                    <a:lumOff val="80000"/>
                  </a:schemeClr>
                </a:glo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2EBD66-8E00-5953-CB5F-A83D71E05AD8}"/>
              </a:ext>
            </a:extLst>
          </p:cNvPr>
          <p:cNvSpPr txBox="1"/>
          <p:nvPr/>
        </p:nvSpPr>
        <p:spPr>
          <a:xfrm>
            <a:off x="10849151" y="1687432"/>
            <a:ext cx="31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glow rad="1651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?</a:t>
            </a:r>
            <a:endParaRPr lang="ru-RU" sz="2400" dirty="0">
              <a:solidFill>
                <a:srgbClr val="C00000"/>
              </a:solidFill>
              <a:effectLst>
                <a:glow rad="165100">
                  <a:schemeClr val="accent4">
                    <a:lumMod val="20000"/>
                    <a:lumOff val="80000"/>
                  </a:schemeClr>
                </a:glo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2DEC76-7AA5-DEE0-A084-28298746759B}"/>
              </a:ext>
            </a:extLst>
          </p:cNvPr>
          <p:cNvSpPr txBox="1"/>
          <p:nvPr/>
        </p:nvSpPr>
        <p:spPr>
          <a:xfrm>
            <a:off x="10849151" y="2146757"/>
            <a:ext cx="31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glow rad="165100">
                    <a:schemeClr val="accent4">
                      <a:lumMod val="20000"/>
                      <a:lumOff val="80000"/>
                    </a:schemeClr>
                  </a:glow>
                </a:effectLst>
              </a:rPr>
              <a:t>?</a:t>
            </a:r>
            <a:endParaRPr lang="ru-RU" sz="2400" dirty="0">
              <a:solidFill>
                <a:srgbClr val="C00000"/>
              </a:solidFill>
              <a:effectLst>
                <a:glow rad="165100">
                  <a:schemeClr val="accent4">
                    <a:lumMod val="20000"/>
                    <a:lumOff val="80000"/>
                  </a:schemeClr>
                </a:glow>
              </a:effectLst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BA9EB8E-A50E-650B-0CB4-CB329ABB85AF}"/>
              </a:ext>
            </a:extLst>
          </p:cNvPr>
          <p:cNvSpPr/>
          <p:nvPr/>
        </p:nvSpPr>
        <p:spPr>
          <a:xfrm>
            <a:off x="7567127" y="1675466"/>
            <a:ext cx="2006081" cy="22705"/>
          </a:xfrm>
          <a:custGeom>
            <a:avLst/>
            <a:gdLst>
              <a:gd name="connsiteX0" fmla="*/ 0 w 2006081"/>
              <a:gd name="connsiteY0" fmla="*/ 4044 h 22705"/>
              <a:gd name="connsiteX1" fmla="*/ 233265 w 2006081"/>
              <a:gd name="connsiteY1" fmla="*/ 13375 h 22705"/>
              <a:gd name="connsiteX2" fmla="*/ 429208 w 2006081"/>
              <a:gd name="connsiteY2" fmla="*/ 22705 h 22705"/>
              <a:gd name="connsiteX3" fmla="*/ 895738 w 2006081"/>
              <a:gd name="connsiteY3" fmla="*/ 13375 h 22705"/>
              <a:gd name="connsiteX4" fmla="*/ 2006081 w 2006081"/>
              <a:gd name="connsiteY4" fmla="*/ 4044 h 2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6081" h="22705">
                <a:moveTo>
                  <a:pt x="0" y="4044"/>
                </a:moveTo>
                <a:lnTo>
                  <a:pt x="233265" y="13375"/>
                </a:lnTo>
                <a:cubicBezTo>
                  <a:pt x="298592" y="16215"/>
                  <a:pt x="363820" y="22705"/>
                  <a:pt x="429208" y="22705"/>
                </a:cubicBezTo>
                <a:cubicBezTo>
                  <a:pt x="584749" y="22705"/>
                  <a:pt x="740228" y="16485"/>
                  <a:pt x="895738" y="13375"/>
                </a:cubicBezTo>
                <a:cubicBezTo>
                  <a:pt x="1402390" y="-9656"/>
                  <a:pt x="1032517" y="4044"/>
                  <a:pt x="2006081" y="4044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A6DD3CE-539F-74CE-F5FE-9D792B9495B6}"/>
              </a:ext>
            </a:extLst>
          </p:cNvPr>
          <p:cNvSpPr/>
          <p:nvPr/>
        </p:nvSpPr>
        <p:spPr>
          <a:xfrm>
            <a:off x="7585788" y="2135832"/>
            <a:ext cx="2034073" cy="19539"/>
          </a:xfrm>
          <a:custGeom>
            <a:avLst/>
            <a:gdLst>
              <a:gd name="connsiteX0" fmla="*/ 0 w 2034073"/>
              <a:gd name="connsiteY0" fmla="*/ 19539 h 19539"/>
              <a:gd name="connsiteX1" fmla="*/ 1828800 w 2034073"/>
              <a:gd name="connsiteY1" fmla="*/ 10209 h 19539"/>
              <a:gd name="connsiteX2" fmla="*/ 1903445 w 2034073"/>
              <a:gd name="connsiteY2" fmla="*/ 878 h 19539"/>
              <a:gd name="connsiteX3" fmla="*/ 2034073 w 2034073"/>
              <a:gd name="connsiteY3" fmla="*/ 878 h 1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073" h="19539">
                <a:moveTo>
                  <a:pt x="0" y="19539"/>
                </a:moveTo>
                <a:lnTo>
                  <a:pt x="1828800" y="10209"/>
                </a:lnTo>
                <a:cubicBezTo>
                  <a:pt x="1853874" y="9963"/>
                  <a:pt x="1878396" y="2017"/>
                  <a:pt x="1903445" y="878"/>
                </a:cubicBezTo>
                <a:cubicBezTo>
                  <a:pt x="1946943" y="-1099"/>
                  <a:pt x="1990530" y="878"/>
                  <a:pt x="2034073" y="878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58E6178-ACD5-F0C1-1105-60F354446733}"/>
              </a:ext>
            </a:extLst>
          </p:cNvPr>
          <p:cNvSpPr/>
          <p:nvPr/>
        </p:nvSpPr>
        <p:spPr>
          <a:xfrm>
            <a:off x="7576457" y="2612571"/>
            <a:ext cx="2118049" cy="18662"/>
          </a:xfrm>
          <a:custGeom>
            <a:avLst/>
            <a:gdLst>
              <a:gd name="connsiteX0" fmla="*/ 0 w 2118049"/>
              <a:gd name="connsiteY0" fmla="*/ 0 h 18662"/>
              <a:gd name="connsiteX1" fmla="*/ 373225 w 2118049"/>
              <a:gd name="connsiteY1" fmla="*/ 9331 h 18662"/>
              <a:gd name="connsiteX2" fmla="*/ 550506 w 2118049"/>
              <a:gd name="connsiteY2" fmla="*/ 18662 h 18662"/>
              <a:gd name="connsiteX3" fmla="*/ 1334278 w 2118049"/>
              <a:gd name="connsiteY3" fmla="*/ 0 h 18662"/>
              <a:gd name="connsiteX4" fmla="*/ 2118049 w 2118049"/>
              <a:gd name="connsiteY4" fmla="*/ 0 h 1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8049" h="18662">
                <a:moveTo>
                  <a:pt x="0" y="0"/>
                </a:moveTo>
                <a:lnTo>
                  <a:pt x="373225" y="9331"/>
                </a:lnTo>
                <a:cubicBezTo>
                  <a:pt x="432366" y="11336"/>
                  <a:pt x="491331" y="18662"/>
                  <a:pt x="550506" y="18662"/>
                </a:cubicBezTo>
                <a:cubicBezTo>
                  <a:pt x="1219879" y="18662"/>
                  <a:pt x="766960" y="4728"/>
                  <a:pt x="1334278" y="0"/>
                </a:cubicBezTo>
                <a:lnTo>
                  <a:pt x="2118049" y="0"/>
                </a:ln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AE04EFC-8FAE-1BCC-DB7C-A25D9E7BACAE}"/>
              </a:ext>
            </a:extLst>
          </p:cNvPr>
          <p:cNvSpPr/>
          <p:nvPr/>
        </p:nvSpPr>
        <p:spPr>
          <a:xfrm>
            <a:off x="7604449" y="3107093"/>
            <a:ext cx="1950098" cy="20764"/>
          </a:xfrm>
          <a:custGeom>
            <a:avLst/>
            <a:gdLst>
              <a:gd name="connsiteX0" fmla="*/ 0 w 1950098"/>
              <a:gd name="connsiteY0" fmla="*/ 0 h 20764"/>
              <a:gd name="connsiteX1" fmla="*/ 1950098 w 1950098"/>
              <a:gd name="connsiteY1" fmla="*/ 18662 h 2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0098" h="20764">
                <a:moveTo>
                  <a:pt x="0" y="0"/>
                </a:moveTo>
                <a:cubicBezTo>
                  <a:pt x="1110189" y="30006"/>
                  <a:pt x="460226" y="18662"/>
                  <a:pt x="1950098" y="18662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54B013-F0C3-D4ED-E98C-1BF12A82711A}"/>
              </a:ext>
            </a:extLst>
          </p:cNvPr>
          <p:cNvSpPr/>
          <p:nvPr/>
        </p:nvSpPr>
        <p:spPr>
          <a:xfrm>
            <a:off x="10403633" y="1660838"/>
            <a:ext cx="401216" cy="18672"/>
          </a:xfrm>
          <a:custGeom>
            <a:avLst/>
            <a:gdLst>
              <a:gd name="connsiteX0" fmla="*/ 0 w 401216"/>
              <a:gd name="connsiteY0" fmla="*/ 18672 h 18672"/>
              <a:gd name="connsiteX1" fmla="*/ 251926 w 401216"/>
              <a:gd name="connsiteY1" fmla="*/ 9342 h 18672"/>
              <a:gd name="connsiteX2" fmla="*/ 401216 w 401216"/>
              <a:gd name="connsiteY2" fmla="*/ 11 h 1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216" h="18672">
                <a:moveTo>
                  <a:pt x="0" y="18672"/>
                </a:moveTo>
                <a:lnTo>
                  <a:pt x="251926" y="9342"/>
                </a:lnTo>
                <a:cubicBezTo>
                  <a:pt x="452861" y="-705"/>
                  <a:pt x="316489" y="11"/>
                  <a:pt x="401216" y="11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CE125B1-A1D4-148B-27AF-D2DC8CAC0579}"/>
              </a:ext>
            </a:extLst>
          </p:cNvPr>
          <p:cNvSpPr/>
          <p:nvPr/>
        </p:nvSpPr>
        <p:spPr>
          <a:xfrm>
            <a:off x="10440955" y="2127184"/>
            <a:ext cx="345233" cy="9526"/>
          </a:xfrm>
          <a:custGeom>
            <a:avLst/>
            <a:gdLst>
              <a:gd name="connsiteX0" fmla="*/ 0 w 345233"/>
              <a:gd name="connsiteY0" fmla="*/ 9526 h 9526"/>
              <a:gd name="connsiteX1" fmla="*/ 345233 w 345233"/>
              <a:gd name="connsiteY1" fmla="*/ 196 h 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5233" h="9526">
                <a:moveTo>
                  <a:pt x="0" y="9526"/>
                </a:moveTo>
                <a:cubicBezTo>
                  <a:pt x="245650" y="-2171"/>
                  <a:pt x="130555" y="196"/>
                  <a:pt x="345233" y="196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A511E16-DF7A-6D39-3D2F-65731EEF304D}"/>
              </a:ext>
            </a:extLst>
          </p:cNvPr>
          <p:cNvSpPr/>
          <p:nvPr/>
        </p:nvSpPr>
        <p:spPr>
          <a:xfrm>
            <a:off x="10450286" y="2659224"/>
            <a:ext cx="401216" cy="0"/>
          </a:xfrm>
          <a:custGeom>
            <a:avLst/>
            <a:gdLst>
              <a:gd name="connsiteX0" fmla="*/ 0 w 401216"/>
              <a:gd name="connsiteY0" fmla="*/ 0 h 0"/>
              <a:gd name="connsiteX1" fmla="*/ 401216 w 40121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1216">
                <a:moveTo>
                  <a:pt x="0" y="0"/>
                </a:moveTo>
                <a:lnTo>
                  <a:pt x="401216" y="0"/>
                </a:ln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7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4E221-302E-42ED-D6A2-90ED5C7FB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47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Size&gt;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inline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constexpr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uint32_t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LowerBitsMask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(1u &lt;&lt; Size) - 1u;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Size0,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 Size1&gt;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fr-FR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Int_t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fr-FR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gatherBits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fr-FR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fr-FR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fr-FR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static_assert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((Size0 + ... + Size1) &lt;=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sizeof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* 8);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result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static_cast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&amp;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LowerBitsMask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&lt;Size0&gt;;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constexpr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sizeof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...(Size1) == 0)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result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else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result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&lt;&lt; (Size1 + ...)) |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gatherBits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Size1...&gt;(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+ 1);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3B6F1-54FF-D0AC-590A-2B92844E1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37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874D10-FE12-81F5-CE34-E528EA97970F}"/>
              </a:ext>
            </a:extLst>
          </p:cNvPr>
          <p:cNvSpPr txBox="1"/>
          <p:nvPr/>
        </p:nvSpPr>
        <p:spPr>
          <a:xfrm>
            <a:off x="3765176" y="10757"/>
            <a:ext cx="290457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alpha val="50000"/>
                  </a:schemeClr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3</a:t>
            </a:r>
            <a:endParaRPr lang="ru-RU" sz="2000" dirty="0">
              <a:solidFill>
                <a:schemeClr val="tx1">
                  <a:alpha val="50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2A9074-C048-4446-9EF3-45904AA5E3A0}"/>
              </a:ext>
            </a:extLst>
          </p:cNvPr>
          <p:cNvSpPr txBox="1"/>
          <p:nvPr/>
        </p:nvSpPr>
        <p:spPr>
          <a:xfrm>
            <a:off x="7498079" y="317753"/>
            <a:ext cx="2571078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50000"/>
                  </a:schemeClr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0b00000111 (0x7)</a:t>
            </a:r>
            <a:endParaRPr lang="ru-RU" sz="2000" dirty="0">
              <a:solidFill>
                <a:schemeClr val="tx1">
                  <a:alpha val="50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F62289-4743-A2DA-7E89-9C661C38E1F0}"/>
              </a:ext>
            </a:extLst>
          </p:cNvPr>
          <p:cNvSpPr txBox="1"/>
          <p:nvPr/>
        </p:nvSpPr>
        <p:spPr>
          <a:xfrm>
            <a:off x="7091081" y="1976224"/>
            <a:ext cx="3623535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50000"/>
                  </a:schemeClr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*p == 0b</a:t>
            </a:r>
            <a:r>
              <a:rPr lang="en-US" sz="2000" dirty="0">
                <a:solidFill>
                  <a:srgbClr val="C00000">
                    <a:alpha val="50000"/>
                  </a:srgbClr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111</a:t>
            </a:r>
            <a:r>
              <a:rPr lang="ru-RU" sz="2000" dirty="0">
                <a:solidFill>
                  <a:srgbClr val="C00000">
                    <a:alpha val="50000"/>
                  </a:srgbClr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1</a:t>
            </a:r>
            <a:r>
              <a:rPr lang="en-US" sz="2000" dirty="0">
                <a:solidFill>
                  <a:srgbClr val="C00000">
                    <a:alpha val="50000"/>
                  </a:srgbClr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sz="2000" dirty="0">
                <a:solidFill>
                  <a:schemeClr val="tx1">
                    <a:alpha val="50000"/>
                  </a:schemeClr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000 (0xF0)</a:t>
            </a:r>
            <a:endParaRPr lang="ru-RU" sz="2000" dirty="0">
              <a:solidFill>
                <a:schemeClr val="tx1">
                  <a:alpha val="50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BFD6DE-CD62-E35B-BFD1-9181A5E14B62}"/>
              </a:ext>
            </a:extLst>
          </p:cNvPr>
          <p:cNvSpPr txBox="1"/>
          <p:nvPr/>
        </p:nvSpPr>
        <p:spPr>
          <a:xfrm>
            <a:off x="7738334" y="3285623"/>
            <a:ext cx="2728858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50000"/>
                  </a:schemeClr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result = *p &amp; 0x7</a:t>
            </a:r>
            <a:endParaRPr lang="ru-RU" sz="2000" dirty="0">
              <a:solidFill>
                <a:schemeClr val="tx1">
                  <a:alpha val="50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0EB10A-8F42-9C05-9170-19A0AEC09CC1}"/>
              </a:ext>
            </a:extLst>
          </p:cNvPr>
          <p:cNvSpPr txBox="1"/>
          <p:nvPr/>
        </p:nvSpPr>
        <p:spPr>
          <a:xfrm>
            <a:off x="3668356" y="4702885"/>
            <a:ext cx="2280623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50000"/>
                  </a:schemeClr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6 + 6 + 6 = 18</a:t>
            </a:r>
            <a:endParaRPr lang="ru-RU" sz="2000" dirty="0">
              <a:solidFill>
                <a:schemeClr val="tx1">
                  <a:alpha val="50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8FA05F-6FB1-3E19-945F-F097FA932935}"/>
              </a:ext>
            </a:extLst>
          </p:cNvPr>
          <p:cNvSpPr txBox="1"/>
          <p:nvPr/>
        </p:nvSpPr>
        <p:spPr>
          <a:xfrm>
            <a:off x="6230470" y="1185134"/>
            <a:ext cx="290457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alpha val="50000"/>
                  </a:schemeClr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A227F3-62F3-FC75-D3F9-F1EC21239979}"/>
              </a:ext>
            </a:extLst>
          </p:cNvPr>
          <p:cNvSpPr txBox="1"/>
          <p:nvPr/>
        </p:nvSpPr>
        <p:spPr>
          <a:xfrm>
            <a:off x="8000103" y="1185134"/>
            <a:ext cx="1242510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50000"/>
                  </a:schemeClr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6, 6, 6</a:t>
            </a:r>
            <a:endParaRPr lang="ru-RU" sz="2000" dirty="0">
              <a:solidFill>
                <a:schemeClr val="tx1">
                  <a:alpha val="50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8B606A-FDF1-40B3-A07E-E38E411F249E}"/>
              </a:ext>
            </a:extLst>
          </p:cNvPr>
          <p:cNvSpPr txBox="1"/>
          <p:nvPr/>
        </p:nvSpPr>
        <p:spPr>
          <a:xfrm>
            <a:off x="8957534" y="4788945"/>
            <a:ext cx="1242510" cy="40011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50000"/>
                  </a:schemeClr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6, 6, 6</a:t>
            </a:r>
            <a:endParaRPr lang="ru-RU" sz="2000" dirty="0">
              <a:solidFill>
                <a:schemeClr val="tx1">
                  <a:alpha val="50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37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697ED-3929-5486-038A-1221271FD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UTF-16 surrogates crash course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06F82-9E17-3D45-84D0-BEB63038D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\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uXXXX</a:t>
            </a:r>
            <a:r>
              <a:rPr lang="en-US" sz="2400" dirty="0">
                <a:cs typeface="Cascadia Mono" panose="020B0609020000020004" pitchFamily="49" charset="0"/>
              </a:rPr>
              <a:t> on its own can only encode code points up to U+FFFF</a:t>
            </a:r>
          </a:p>
          <a:p>
            <a:pPr marL="0" indent="0">
              <a:buNone/>
            </a:pPr>
            <a:endParaRPr lang="en-US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indent="0">
              <a:buNone/>
            </a:pPr>
            <a:endParaRPr lang="ru-RU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2DDA2-0E5C-3CF6-0161-CC11D738E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38</a:t>
            </a:fld>
            <a:endParaRPr lang="ru-RU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EB5372-D903-4C65-9078-458D7631C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444557"/>
              </p:ext>
            </p:extLst>
          </p:nvPr>
        </p:nvGraphicFramePr>
        <p:xfrm>
          <a:off x="838200" y="0"/>
          <a:ext cx="8968551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0753">
                  <a:extLst>
                    <a:ext uri="{9D8B030D-6E8A-4147-A177-3AD203B41FA5}">
                      <a16:colId xmlns:a16="http://schemas.microsoft.com/office/drawing/2014/main" val="1996070072"/>
                    </a:ext>
                  </a:extLst>
                </a:gridCol>
                <a:gridCol w="3162618">
                  <a:extLst>
                    <a:ext uri="{9D8B030D-6E8A-4147-A177-3AD203B41FA5}">
                      <a16:colId xmlns:a16="http://schemas.microsoft.com/office/drawing/2014/main" val="1047042437"/>
                    </a:ext>
                  </a:extLst>
                </a:gridCol>
                <a:gridCol w="3595180">
                  <a:extLst>
                    <a:ext uri="{9D8B030D-6E8A-4147-A177-3AD203B41FA5}">
                      <a16:colId xmlns:a16="http://schemas.microsoft.com/office/drawing/2014/main" val="1264342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UTF-8 code unit</a:t>
                      </a:r>
                      <a:endParaRPr lang="ru-RU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encoded code points range</a:t>
                      </a:r>
                      <a:endParaRPr lang="ru-RU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328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…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049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C00000"/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11110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zzz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starts 4 byte code point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U+10000..U+10FFFF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57486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A943667-57AC-5B4D-AD8E-8018087A3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592705"/>
              </p:ext>
            </p:extLst>
          </p:nvPr>
        </p:nvGraphicFramePr>
        <p:xfrm>
          <a:off x="838200" y="2499988"/>
          <a:ext cx="831704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1855">
                  <a:extLst>
                    <a:ext uri="{9D8B030D-6E8A-4147-A177-3AD203B41FA5}">
                      <a16:colId xmlns:a16="http://schemas.microsoft.com/office/drawing/2014/main" val="1996070072"/>
                    </a:ext>
                  </a:extLst>
                </a:gridCol>
                <a:gridCol w="2031492">
                  <a:extLst>
                    <a:ext uri="{9D8B030D-6E8A-4147-A177-3AD203B41FA5}">
                      <a16:colId xmlns:a16="http://schemas.microsoft.com/office/drawing/2014/main" val="1047042437"/>
                    </a:ext>
                  </a:extLst>
                </a:gridCol>
                <a:gridCol w="2873693">
                  <a:extLst>
                    <a:ext uri="{9D8B030D-6E8A-4147-A177-3AD203B41FA5}">
                      <a16:colId xmlns:a16="http://schemas.microsoft.com/office/drawing/2014/main" val="1063385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UTF-16 code unit</a:t>
                      </a:r>
                      <a:endParaRPr lang="ru-RU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range of values</a:t>
                      </a:r>
                      <a:endParaRPr lang="ru-RU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328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110110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zz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zzzzzzzz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high surrogate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0xD800..0xDBFF</a:t>
                      </a:r>
                      <a:endParaRPr lang="ru-RU" sz="24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049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110111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zz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zzzzzzzz</a:t>
                      </a:r>
                      <a:endParaRPr lang="ru-RU" sz="2400" dirty="0">
                        <a:solidFill>
                          <a:srgbClr val="0070C0"/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low surrogate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0xDC00..0xDFFF</a:t>
                      </a:r>
                      <a:endParaRPr lang="ru-RU" sz="24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574867"/>
                  </a:ext>
                </a:extLst>
              </a:tr>
            </a:tbl>
          </a:graphicData>
        </a:graphic>
      </p:graphicFrame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D0A58D9C-2212-2E59-2951-0C7C41D6F9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900290"/>
              </p:ext>
            </p:extLst>
          </p:nvPr>
        </p:nvGraphicFramePr>
        <p:xfrm>
          <a:off x="472122" y="4275292"/>
          <a:ext cx="11719878" cy="85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6880">
                  <a:extLst>
                    <a:ext uri="{9D8B030D-6E8A-4147-A177-3AD203B41FA5}">
                      <a16:colId xmlns:a16="http://schemas.microsoft.com/office/drawing/2014/main" val="1195566575"/>
                    </a:ext>
                  </a:extLst>
                </a:gridCol>
                <a:gridCol w="3943668">
                  <a:extLst>
                    <a:ext uri="{9D8B030D-6E8A-4147-A177-3AD203B41FA5}">
                      <a16:colId xmlns:a16="http://schemas.microsoft.com/office/drawing/2014/main" val="1289020453"/>
                    </a:ext>
                  </a:extLst>
                </a:gridCol>
                <a:gridCol w="6069330">
                  <a:extLst>
                    <a:ext uri="{9D8B030D-6E8A-4147-A177-3AD203B41FA5}">
                      <a16:colId xmlns:a16="http://schemas.microsoft.com/office/drawing/2014/main" val="1071164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ru-RU" sz="2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Unicode code point in binary</a:t>
                      </a:r>
                      <a:endParaRPr lang="ru-RU" sz="2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UTF-16 surrogate pair code units</a:t>
                      </a:r>
                      <a:endParaRPr lang="ru-RU" sz="2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06522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200" dirty="0"/>
                        <a:t>🤓</a:t>
                      </a:r>
                      <a:r>
                        <a:rPr lang="en-US" sz="2200" dirty="0"/>
                        <a:t> U+1F913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u="none" kern="1200" baseline="0" dirty="0">
                          <a:solidFill>
                            <a:schemeClr val="accent2"/>
                          </a:solidFill>
                          <a:uFill>
                            <a:solidFill>
                              <a:schemeClr val="accent2">
                                <a:lumMod val="75000"/>
                              </a:schemeClr>
                            </a:solidFill>
                          </a:uFill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000</a:t>
                      </a:r>
                      <a:r>
                        <a:rPr lang="ru-RU" sz="2200" u="none" kern="1200" baseline="0" dirty="0">
                          <a:solidFill>
                            <a:schemeClr val="accent2"/>
                          </a:solidFill>
                          <a:uFill>
                            <a:solidFill>
                              <a:schemeClr val="accent2">
                                <a:lumMod val="75000"/>
                              </a:schemeClr>
                            </a:solidFill>
                          </a:uFill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1</a:t>
                      </a:r>
                      <a:r>
                        <a:rPr lang="ru-RU" sz="2200" u="none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r>
                        <a:rPr lang="ru-RU" sz="2200" u="none" kern="1200" baseline="0" dirty="0">
                          <a:solidFill>
                            <a:schemeClr val="accent2"/>
                          </a:solidFill>
                          <a:uFill>
                            <a:solidFill>
                              <a:schemeClr val="accent2">
                                <a:lumMod val="75000"/>
                              </a:schemeClr>
                            </a:solidFill>
                          </a:uFill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111110</a:t>
                      </a:r>
                      <a:r>
                        <a:rPr lang="ru-RU" sz="2200" u="none" kern="1200" baseline="0" dirty="0">
                          <a:solidFill>
                            <a:schemeClr val="accent1"/>
                          </a:solidFill>
                          <a:uFill>
                            <a:solidFill>
                              <a:schemeClr val="accent1">
                                <a:lumMod val="75000"/>
                              </a:schemeClr>
                            </a:solidFill>
                          </a:uFill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01</a:t>
                      </a:r>
                      <a:r>
                        <a:rPr lang="ru-RU" sz="2200" u="none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r>
                        <a:rPr lang="ru-RU" sz="2200" u="none" kern="1200" baseline="0" dirty="0">
                          <a:solidFill>
                            <a:schemeClr val="accent1"/>
                          </a:solidFill>
                          <a:uFill>
                            <a:solidFill>
                              <a:schemeClr val="accent1">
                                <a:lumMod val="75000"/>
                              </a:schemeClr>
                            </a:solidFill>
                          </a:uFill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00010011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u="none" kern="1200" dirty="0">
                          <a:solidFill>
                            <a:srgbClr val="C00000"/>
                          </a:solidFill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110110</a:t>
                      </a:r>
                      <a:r>
                        <a:rPr lang="ru-RU" sz="2200" u="none" kern="1200" baseline="0" dirty="0">
                          <a:solidFill>
                            <a:schemeClr val="accent2"/>
                          </a:solidFill>
                          <a:uFill>
                            <a:solidFill>
                              <a:schemeClr val="accent2">
                                <a:lumMod val="75000"/>
                              </a:schemeClr>
                            </a:solidFill>
                          </a:uFill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00 00111110</a:t>
                      </a:r>
                      <a:r>
                        <a:rPr lang="ru-RU" sz="2200" u="none" kern="1200" dirty="0">
                          <a:solidFill>
                            <a:schemeClr val="tx1"/>
                          </a:solidFill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 </a:t>
                      </a:r>
                      <a:r>
                        <a:rPr lang="ru-RU" sz="2200" u="none" kern="1200" dirty="0">
                          <a:solidFill>
                            <a:srgbClr val="C00000"/>
                          </a:solidFill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110111</a:t>
                      </a:r>
                      <a:r>
                        <a:rPr lang="ru-RU" sz="2200" u="none" kern="1200" baseline="0" dirty="0">
                          <a:solidFill>
                            <a:schemeClr val="accent1"/>
                          </a:solidFill>
                          <a:uFill>
                            <a:solidFill>
                              <a:schemeClr val="accent1">
                                <a:lumMod val="75000"/>
                              </a:schemeClr>
                            </a:solidFill>
                          </a:uFill>
                          <a:latin typeface="Cascadia Mono" panose="020B0609020000020004" pitchFamily="49" charset="0"/>
                          <a:ea typeface="+mn-ea"/>
                          <a:cs typeface="Cascadia Mono" panose="020B0609020000020004" pitchFamily="49" charset="0"/>
                        </a:rPr>
                        <a:t>01 00010011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05017266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57BB27-6F01-B1D6-6C6A-62DDEAA13F1E}"/>
              </a:ext>
            </a:extLst>
          </p:cNvPr>
          <p:cNvCxnSpPr>
            <a:cxnSpLocks/>
          </p:cNvCxnSpPr>
          <p:nvPr/>
        </p:nvCxnSpPr>
        <p:spPr>
          <a:xfrm>
            <a:off x="4273420" y="5080211"/>
            <a:ext cx="1726164" cy="0"/>
          </a:xfrm>
          <a:prstGeom prst="line">
            <a:avLst/>
          </a:prstGeom>
          <a:ln w="19050" cap="flat">
            <a:solidFill>
              <a:schemeClr val="accent1">
                <a:alpha val="5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A7C2D7-A80E-AA45-3448-987823908E9A}"/>
              </a:ext>
            </a:extLst>
          </p:cNvPr>
          <p:cNvCxnSpPr>
            <a:cxnSpLocks/>
          </p:cNvCxnSpPr>
          <p:nvPr/>
        </p:nvCxnSpPr>
        <p:spPr>
          <a:xfrm>
            <a:off x="2463282" y="5080211"/>
            <a:ext cx="1735494" cy="0"/>
          </a:xfrm>
          <a:prstGeom prst="line">
            <a:avLst/>
          </a:prstGeom>
          <a:ln w="19050" cap="flat">
            <a:solidFill>
              <a:schemeClr val="accent2">
                <a:alpha val="5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03DA6C-01A0-7314-4E80-AC77ED086576}"/>
              </a:ext>
            </a:extLst>
          </p:cNvPr>
          <p:cNvCxnSpPr>
            <a:cxnSpLocks/>
          </p:cNvCxnSpPr>
          <p:nvPr/>
        </p:nvCxnSpPr>
        <p:spPr>
          <a:xfrm>
            <a:off x="10189028" y="5080211"/>
            <a:ext cx="1726164" cy="0"/>
          </a:xfrm>
          <a:prstGeom prst="line">
            <a:avLst/>
          </a:prstGeom>
          <a:ln w="19050" cap="flat">
            <a:solidFill>
              <a:schemeClr val="accent1">
                <a:alpha val="5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92C016-C2B9-253D-63B5-F7C53160A046}"/>
              </a:ext>
            </a:extLst>
          </p:cNvPr>
          <p:cNvCxnSpPr>
            <a:cxnSpLocks/>
          </p:cNvCxnSpPr>
          <p:nvPr/>
        </p:nvCxnSpPr>
        <p:spPr>
          <a:xfrm>
            <a:off x="7240555" y="5080211"/>
            <a:ext cx="1735494" cy="0"/>
          </a:xfrm>
          <a:prstGeom prst="line">
            <a:avLst/>
          </a:prstGeom>
          <a:ln w="19050" cap="flat">
            <a:solidFill>
              <a:schemeClr val="accent2">
                <a:alpha val="5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AA4DAD5-5576-D477-8FA5-4F3E4018EFB9}"/>
              </a:ext>
            </a:extLst>
          </p:cNvPr>
          <p:cNvSpPr txBox="1"/>
          <p:nvPr/>
        </p:nvSpPr>
        <p:spPr>
          <a:xfrm>
            <a:off x="6332061" y="464298"/>
            <a:ext cx="1085776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alpha val="50000"/>
                  </a:schemeClr>
                </a:solidFill>
              </a:rPr>
              <a:t>17 bits</a:t>
            </a:r>
            <a:endParaRPr lang="ru-RU" sz="2400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728AF3-BB61-8376-FC06-47FD0E7B751B}"/>
              </a:ext>
            </a:extLst>
          </p:cNvPr>
          <p:cNvSpPr txBox="1"/>
          <p:nvPr/>
        </p:nvSpPr>
        <p:spPr>
          <a:xfrm>
            <a:off x="7648473" y="464298"/>
            <a:ext cx="1085776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alpha val="50000"/>
                  </a:schemeClr>
                </a:solidFill>
              </a:rPr>
              <a:t>21 bits</a:t>
            </a:r>
            <a:endParaRPr lang="ru-RU" sz="2400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26C43A-E01D-A3EB-2F39-53C0B6724374}"/>
              </a:ext>
            </a:extLst>
          </p:cNvPr>
          <p:cNvSpPr txBox="1"/>
          <p:nvPr/>
        </p:nvSpPr>
        <p:spPr>
          <a:xfrm>
            <a:off x="8800008" y="1691849"/>
            <a:ext cx="1085776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alpha val="50000"/>
                  </a:schemeClr>
                </a:solidFill>
              </a:rPr>
              <a:t>16 bits</a:t>
            </a:r>
            <a:endParaRPr lang="ru-RU" sz="2400" dirty="0">
              <a:solidFill>
                <a:schemeClr val="tx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8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FB836-9B06-6E3A-B631-CCEBA6C6F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7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EscapedChar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uint16_t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buf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buf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6 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getSurrogates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uint32_t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fr-FR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fr-FR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uint32_t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fr-FR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surrogate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fr-FR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</a:t>
            </a: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- 0x10000u;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buf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static_cast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uint16_t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&gt;((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surrogate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&gt;&gt; 10) | 0xd800u));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buf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+ 6,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static_cast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uint16_t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surrogate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LowerBitsMask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&lt;10&gt; | 0xdc00u));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buf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12 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buf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[12];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};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705F9-9467-2CED-FB04-E6DFA9F3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39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5F1B9-AFFF-04D8-AE39-2403D7E0402A}"/>
              </a:ext>
            </a:extLst>
          </p:cNvPr>
          <p:cNvSpPr txBox="1"/>
          <p:nvPr/>
        </p:nvSpPr>
        <p:spPr>
          <a:xfrm>
            <a:off x="2868774" y="182562"/>
            <a:ext cx="5925602" cy="1938992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       17 bits   21 bits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c ∊</a:t>
            </a:r>
            <a:r>
              <a:rPr lang="ru-RU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[ 0x10000..0x10FFFF ]</a:t>
            </a:r>
          </a:p>
          <a:p>
            <a:endParaRPr lang="en-US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                 1 bit 20 bits</a:t>
            </a:r>
            <a:endParaRPr lang="en-US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(c – 0x10000) ∊</a:t>
            </a:r>
            <a:r>
              <a:rPr lang="ru-RU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[ 0x0..0xFFFFF 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629906-8CFD-8FF5-1EEF-ED1EA0A365B4}"/>
              </a:ext>
            </a:extLst>
          </p:cNvPr>
          <p:cNvSpPr txBox="1"/>
          <p:nvPr/>
        </p:nvSpPr>
        <p:spPr>
          <a:xfrm>
            <a:off x="5174428" y="4873214"/>
            <a:ext cx="4346090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/>
              <a:t>🤓</a:t>
            </a:r>
            <a:r>
              <a:rPr lang="en-US" sz="2400" dirty="0"/>
              <a:t> U+1F913 → 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\ud83e\udd13</a:t>
            </a:r>
            <a:endParaRPr lang="ru-RU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91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A793C-9935-072F-5527-17A139AA9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Constraints for this talk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0FEE2-2FCF-E7F7-FCBB-BCFADD685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Constraints for the implementation:</a:t>
            </a:r>
          </a:p>
          <a:p>
            <a:r>
              <a:rPr lang="en-US" dirty="0"/>
              <a:t>follow JSON specification as close as possible</a:t>
            </a:r>
          </a:p>
          <a:p>
            <a:r>
              <a:rPr lang="en-US" dirty="0"/>
              <a:t>use C++17</a:t>
            </a:r>
          </a:p>
          <a:p>
            <a:r>
              <a:rPr lang="en-US" dirty="0"/>
              <a:t>write as little code as possible</a:t>
            </a:r>
            <a:br>
              <a:rPr lang="en-US" dirty="0"/>
            </a:br>
            <a:r>
              <a:rPr lang="en-US" sz="2400" dirty="0"/>
              <a:t>(while maintaining reasonable design and performance)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 in this talk: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 of a C++ type for working with JSON values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F47BF-D1AC-3F65-238A-B10693544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0618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EBDD2-CF77-91B3-27D1-6100AF030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 common and control character escaping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(*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\x80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handling </a:t>
            </a:r>
            <a:r>
              <a:rPr lang="en-US" sz="2000" dirty="0">
                <a:solidFill>
                  <a:srgbClr val="008000"/>
                </a:solidFill>
                <a:latin typeface="Cascadia Mono" panose="020B0609020000020004" pitchFamily="49" charset="0"/>
              </a:rPr>
              <a:t>UTF-8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multibyte code point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codePointSize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detectUtf8CodePointSize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 err="1">
                <a:solidFill>
                  <a:srgbClr val="2F4F4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NonAscii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codePointSize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!= 0)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else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F4F4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FailOnInvalidUtf8CodeUnits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}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else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F4F4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FailOnInvalidUtf8CodeUnits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}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9F9DD-C943-A6DA-0721-67B45318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40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9D8BF1-147E-01AE-F3EE-6CBB45AA6E53}"/>
              </a:ext>
            </a:extLst>
          </p:cNvPr>
          <p:cNvSpPr txBox="1"/>
          <p:nvPr/>
        </p:nvSpPr>
        <p:spPr>
          <a:xfrm>
            <a:off x="1656678" y="1226371"/>
            <a:ext cx="3431689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(*</a:t>
            </a: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4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\x80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  <a:endParaRPr lang="ru-RU" sz="2400" dirty="0">
              <a:solidFill>
                <a:srgbClr val="008000">
                  <a:alpha val="34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2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ADCE5-4FD3-3D5F-1BEC-F705BC7C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string escaping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02AB8-1DCE-0285-B454-3EE232B58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55324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EscapedStringWriter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enum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Mode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Default = 0,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EscapeNonAscii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1,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ValidateUtf8 = 1 &lt;&lt; 1,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EscapeNonAsciiAndValidateUtf8 =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EscapeNonAscii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| ValidateUtf8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};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4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E0A2D-EEB1-3AFD-F374-5003D09FD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7854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ADCE5-4FD3-3D5F-1BEC-F705BC7C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string escaping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02AB8-1DCE-0285-B454-3EE232B58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55324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EscapedStringWriter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Mode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mode&gt;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writeImpl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4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4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4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E0A2D-EEB1-3AFD-F374-5003D09FD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2393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EBDD2-CF77-91B3-27D1-6100AF030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Mode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mode&gt;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16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writeImpl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 common and control character escaping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constexpr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(mode != Default)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(*</a:t>
            </a:r>
            <a:r>
              <a:rPr lang="en-US" sz="16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 </a:t>
            </a:r>
            <a:r>
              <a:rPr lang="en-US" sz="16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16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\x80</a:t>
            </a:r>
            <a:r>
              <a:rPr lang="en-US" sz="16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handling UTF-8 multibyte code point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codePointSize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16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detectUtf8CodePointSize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16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constexpr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(mode &amp;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EscapeNonAscii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16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codePointSize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!= 0)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}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else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constexpr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(mode &amp; ValidateUtf8)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}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else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/*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mode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ValidateUtf8 */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}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}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9F9DD-C943-A6DA-0721-67B45318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43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31240B-0C56-64D6-1E5E-186790FC7A47}"/>
              </a:ext>
            </a:extLst>
          </p:cNvPr>
          <p:cNvSpPr/>
          <p:nvPr/>
        </p:nvSpPr>
        <p:spPr>
          <a:xfrm>
            <a:off x="1538344" y="1215614"/>
            <a:ext cx="8529386" cy="4970033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6385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EBDD2-CF77-91B3-27D1-6100AF030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Mode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mode&gt;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1600" dirty="0" err="1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writeImpl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16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 common and control character escaping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16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constexpr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(mode != Default)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16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(*</a:t>
            </a:r>
            <a:r>
              <a:rPr lang="en-US" sz="16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 </a:t>
            </a:r>
            <a:r>
              <a:rPr lang="en-US" sz="1600" dirty="0">
                <a:solidFill>
                  <a:srgbClr val="E21F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1600" dirty="0">
                <a:solidFill>
                  <a:srgbClr val="B776FB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\x80</a:t>
            </a:r>
            <a:r>
              <a:rPr lang="en-US" sz="1600" dirty="0">
                <a:solidFill>
                  <a:srgbClr val="E21F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 </a:t>
            </a:r>
            <a:r>
              <a:rPr lang="en-US" sz="16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handling UTF-8 multibyte code point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codePointSize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1600" dirty="0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detectUtf8CodePointSize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16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</a:t>
            </a:r>
            <a:r>
              <a:rPr lang="en-US" sz="16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constexpr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(mode &amp; </a:t>
            </a:r>
            <a:r>
              <a:rPr lang="en-US" sz="16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EscapeNonAscii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</a:t>
            </a:r>
            <a:r>
              <a:rPr lang="en-US" sz="16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16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codePointSize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!= 0)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</a:t>
            </a:r>
            <a:r>
              <a:rPr lang="en-US" sz="16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}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</a:t>
            </a:r>
            <a:r>
              <a:rPr lang="en-US" sz="16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else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constexpr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(mode &amp; ValidateUtf8)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</a:t>
            </a:r>
            <a:r>
              <a:rPr lang="en-US" sz="16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}</a:t>
            </a:r>
            <a:endParaRPr lang="en-US" sz="1600" dirty="0">
              <a:solidFill>
                <a:srgbClr val="000000">
                  <a:alpha val="50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}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</a:t>
            </a:r>
            <a:r>
              <a:rPr lang="en-US" sz="16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else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/* 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mode</a:t>
            </a:r>
            <a:r>
              <a:rPr lang="en-US" sz="16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ValidateUtf8 */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</a:t>
            </a:r>
            <a:r>
              <a:rPr lang="en-US" sz="16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}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}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en-US" sz="1600" dirty="0">
              <a:solidFill>
                <a:srgbClr val="000000">
                  <a:alpha val="50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9F9DD-C943-A6DA-0721-67B45318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44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03C41A-002E-514C-26D8-3783627104AE}"/>
              </a:ext>
            </a:extLst>
          </p:cNvPr>
          <p:cNvSpPr txBox="1"/>
          <p:nvPr/>
        </p:nvSpPr>
        <p:spPr>
          <a:xfrm>
            <a:off x="838200" y="1179647"/>
            <a:ext cx="9994751" cy="50167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outerShdw blurRad="1651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constexpr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(mode != Default)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(*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\x80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handling UTF-8 multibyte code point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codePointSize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detectUtf8CodePointSize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constexpr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(mode &amp;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EscapeNonAscii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codePointSize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!= 0)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else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constexpr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(mode &amp; ValidateUtf8)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else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/* mode == ValidateUtf8 */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2666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2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5" dur="indefinite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8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3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6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9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2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5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0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3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6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9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2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5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02AB8-1DCE-0285-B454-3EE232B58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EscapedStringWriter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F4F4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Default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F4F4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FailOnInvalidUtf8CodeUnits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?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writeImpl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&lt;ValidateUtf8&gt;(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writeImpl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&lt;Default&gt;(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F4F4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FailOnInvalidUtf8CodeUnits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?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writeImpl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&lt;EscapeNonAsciiAndValidateUtf8&gt;(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writeImpl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EscapeNonAscii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E0A2D-EEB1-3AFD-F374-5003D09FD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13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41A1E-E7D1-0C46-EA4B-B3F14597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string escaping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2B8C6-5601-C011-248B-5F21EFD90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                "$ \xc2\xa3 \xe2\x82\</a:t>
            </a:r>
            <a:r>
              <a:rPr lang="en-US" sz="2000" dirty="0" err="1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xac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\xf0\x9f\xa4\x93"sv;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$ £ € 🤓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 err="1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\n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text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 err="1">
                <a:solidFill>
                  <a:srgbClr val="2F4F4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EscapeNonAscii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\n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output:</a:t>
            </a:r>
          </a:p>
          <a:p>
            <a:pPr marL="0" indent="0">
              <a:buNone/>
            </a:pPr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$ £ € 🤓</a:t>
            </a:r>
          </a:p>
          <a:p>
            <a:pPr marL="0" indent="0">
              <a:buNone/>
            </a:pPr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$ \u00a3 \u20ac \ud83e\udd13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4F855-9AD2-4790-6947-BCC88FBC1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5484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BF3EB89-9F5B-D315-2A1E-0682FB9FE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72CD09-5FB8-3FBA-A4B7-9C6EFEC70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effectLst/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glow rad="12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Thanks for listening</a:t>
            </a:r>
            <a:endParaRPr lang="ru-RU" sz="6000" b="1" dirty="0">
              <a:solidFill>
                <a:schemeClr val="tx1"/>
              </a:solidFill>
              <a:effectLst>
                <a:glow rad="12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34322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E3A44-E073-0CD3-546E-C15C6042F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90597-C355-DC01-BD7F-3E207F830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minjsoncpp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Minimalistic JSON C++ library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https://github.com/toughengineer/minjsoncpp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84047-1F2F-5B25-1CDA-163D8D4FC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7062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27B96-A984-61B0-74FE-CF2B2358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JSON </a:t>
            </a:r>
            <a:r>
              <a:rPr lang="en-US" dirty="0">
                <a:solidFill>
                  <a:schemeClr val="tx1"/>
                </a:solidFill>
              </a:rPr>
              <a:t>in</a:t>
            </a:r>
            <a:r>
              <a:rPr lang="ru-RU" dirty="0">
                <a:solidFill>
                  <a:schemeClr val="tx1"/>
                </a:solidFill>
              </a:rPr>
              <a:t> C++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escaping and serialization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26A20-01E1-771C-E90C-2A51F7273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51673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Pavel Novikov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@</a:t>
            </a:r>
            <a:r>
              <a:rPr lang="en-US" dirty="0" err="1"/>
              <a:t>cpp_ape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Slides: </a:t>
            </a:r>
            <a:r>
              <a:rPr lang="en-US" dirty="0">
                <a:hlinkClick r:id="rId2"/>
              </a:rPr>
              <a:t>bit.ly/3Wv28mV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A113B-20BD-50D2-FDDE-FC547359C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73278B2A-1579-4FD9-B7A8-599F57B197D3}" type="slidenum">
              <a:rPr lang="ru-RU" smtClean="0"/>
              <a:t>49</a:t>
            </a:fld>
            <a:endParaRPr lang="ru-RU"/>
          </a:p>
        </p:txBody>
      </p:sp>
      <p:pic>
        <p:nvPicPr>
          <p:cNvPr id="5" name="Picture 4" descr="Twitter bird logo 2012.svg">
            <a:extLst>
              <a:ext uri="{FF2B5EF4-FFF2-40B4-BE49-F238E27FC236}">
                <a16:creationId xmlns:a16="http://schemas.microsoft.com/office/drawing/2014/main" id="{E7BE40F9-3929-1F3E-8A6B-4B5384279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940810"/>
            <a:ext cx="361950" cy="29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AAC65B-45DB-6B65-0A67-F493F881D215}"/>
              </a:ext>
            </a:extLst>
          </p:cNvPr>
          <p:cNvSpPr/>
          <p:nvPr/>
        </p:nvSpPr>
        <p:spPr>
          <a:xfrm>
            <a:off x="476250" y="1906425"/>
            <a:ext cx="361949" cy="361949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6C31BDC-F5BC-B89F-396D-21044AD40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250" y="1906425"/>
            <a:ext cx="361949" cy="361949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80CD4799-3C0E-FBF5-C04D-1685A292FC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0001" y="3117688"/>
            <a:ext cx="2052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5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4D352-C26C-0E75-CE5B-BCA239FF5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JSON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C8CF7-DE3E-C2AE-6700-E52A1762B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Douglas Crockford specified JSON in the early 2000s.</a:t>
            </a:r>
          </a:p>
          <a:p>
            <a:pPr marL="0" indent="0">
              <a:buNone/>
            </a:pPr>
            <a:r>
              <a:rPr lang="en-US">
                <a:hlinkClick r:id="rId2"/>
              </a:rPr>
              <a:t>RFC 8259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ru-RU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C4EF5-59FE-6CB3-44CF-9012B16E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B036289-6001-B8D9-039E-2E0FCE388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561394"/>
              </p:ext>
            </p:extLst>
          </p:nvPr>
        </p:nvGraphicFramePr>
        <p:xfrm>
          <a:off x="838200" y="1874520"/>
          <a:ext cx="7050850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4168">
                  <a:extLst>
                    <a:ext uri="{9D8B030D-6E8A-4147-A177-3AD203B41FA5}">
                      <a16:colId xmlns:a16="http://schemas.microsoft.com/office/drawing/2014/main" val="1491197849"/>
                    </a:ext>
                  </a:extLst>
                </a:gridCol>
                <a:gridCol w="2916682">
                  <a:extLst>
                    <a:ext uri="{9D8B030D-6E8A-4147-A177-3AD203B41FA5}">
                      <a16:colId xmlns:a16="http://schemas.microsoft.com/office/drawing/2014/main" val="3800663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null</a:t>
                      </a:r>
                      <a:endParaRPr lang="ru-RU" sz="28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ru-RU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220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true</a:t>
                      </a:r>
                      <a:r>
                        <a:rPr lang="en-US" sz="2800"/>
                        <a:t> or </a:t>
                      </a:r>
                      <a:r>
                        <a:rPr lang="en-US" sz="280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false</a:t>
                      </a:r>
                      <a:endParaRPr lang="ru-RU" sz="28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err="1">
                          <a:solidFill>
                            <a:schemeClr val="tx1"/>
                          </a:solidFill>
                        </a:rPr>
                        <a:t>boolean</a:t>
                      </a:r>
                      <a:endParaRPr lang="ru-RU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9637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3.14</a:t>
                      </a:r>
                      <a:endParaRPr lang="ru-RU" sz="28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ru-RU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407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rgbClr val="A31515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"hello"</a:t>
                      </a:r>
                      <a:endParaRPr lang="ru-RU" sz="28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string</a:t>
                      </a:r>
                      <a:endParaRPr lang="ru-RU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5664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[ 1, 2, 3 ]</a:t>
                      </a:r>
                      <a:endParaRPr lang="ru-RU" sz="28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array</a:t>
                      </a:r>
                      <a:endParaRPr lang="ru-RU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2537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{ </a:t>
                      </a:r>
                      <a:r>
                        <a:rPr lang="en-US" sz="2800">
                          <a:solidFill>
                            <a:srgbClr val="2E75B6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"key"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: </a:t>
                      </a:r>
                      <a:r>
                        <a:rPr lang="en-US" sz="2800">
                          <a:solidFill>
                            <a:srgbClr val="A31515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"value"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 }</a:t>
                      </a:r>
                      <a:endParaRPr lang="en-US" sz="28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object (dictionary)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4596531"/>
                  </a:ext>
                </a:extLst>
              </a:tr>
            </a:tbl>
          </a:graphicData>
        </a:graphic>
      </p:graphicFrame>
      <p:sp>
        <p:nvSpPr>
          <p:cNvPr id="7" name="Right Brace 6">
            <a:extLst>
              <a:ext uri="{FF2B5EF4-FFF2-40B4-BE49-F238E27FC236}">
                <a16:creationId xmlns:a16="http://schemas.microsoft.com/office/drawing/2014/main" id="{DF74820F-1944-40F5-7B71-501896FFA355}"/>
              </a:ext>
            </a:extLst>
          </p:cNvPr>
          <p:cNvSpPr/>
          <p:nvPr/>
        </p:nvSpPr>
        <p:spPr>
          <a:xfrm>
            <a:off x="7912241" y="1874520"/>
            <a:ext cx="214686" cy="2053424"/>
          </a:xfrm>
          <a:prstGeom prst="rightBrace">
            <a:avLst>
              <a:gd name="adj1" fmla="val 41666"/>
              <a:gd name="adj2" fmla="val 50000"/>
            </a:avLst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432D533-4AA5-A439-3354-CF206AE059C6}"/>
              </a:ext>
            </a:extLst>
          </p:cNvPr>
          <p:cNvSpPr/>
          <p:nvPr/>
        </p:nvSpPr>
        <p:spPr>
          <a:xfrm>
            <a:off x="7912241" y="3959750"/>
            <a:ext cx="214686" cy="1023730"/>
          </a:xfrm>
          <a:prstGeom prst="rightBrace">
            <a:avLst>
              <a:gd name="adj1" fmla="val 41666"/>
              <a:gd name="adj2" fmla="val 50000"/>
            </a:avLst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5FC0-7447-2514-5A06-29E59ED61326}"/>
              </a:ext>
            </a:extLst>
          </p:cNvPr>
          <p:cNvSpPr txBox="1"/>
          <p:nvPr/>
        </p:nvSpPr>
        <p:spPr>
          <a:xfrm>
            <a:off x="8126927" y="2298085"/>
            <a:ext cx="2035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primitive types</a:t>
            </a:r>
          </a:p>
          <a:p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or</a:t>
            </a:r>
          </a:p>
          <a:p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scalar types</a:t>
            </a:r>
            <a:endParaRPr lang="ru-RU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0CC2CB-29C9-E613-0D1D-EF24E13D9D9D}"/>
              </a:ext>
            </a:extLst>
          </p:cNvPr>
          <p:cNvSpPr txBox="1"/>
          <p:nvPr/>
        </p:nvSpPr>
        <p:spPr>
          <a:xfrm>
            <a:off x="8126927" y="3871450"/>
            <a:ext cx="2217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structured types</a:t>
            </a:r>
          </a:p>
          <a:p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or</a:t>
            </a:r>
          </a:p>
          <a:p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collection types</a:t>
            </a:r>
            <a:endParaRPr lang="ru-RU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729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EF61-A0B1-CFEF-1323-5947FF1FC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of JSON types into C++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C64B0-8484-32A6-6D83-FF5FFEC79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B7DC3-F4AF-708F-BC78-1241019F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50</a:t>
            </a:fld>
            <a:endParaRPr lang="ru-RU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F7628A-5512-9544-79F3-517B5C93B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551034"/>
              </p:ext>
            </p:extLst>
          </p:nvPr>
        </p:nvGraphicFramePr>
        <p:xfrm>
          <a:off x="838200" y="365125"/>
          <a:ext cx="10919778" cy="2987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0305">
                  <a:extLst>
                    <a:ext uri="{9D8B030D-6E8A-4147-A177-3AD203B41FA5}">
                      <a16:colId xmlns:a16="http://schemas.microsoft.com/office/drawing/2014/main" val="2733033848"/>
                    </a:ext>
                  </a:extLst>
                </a:gridCol>
                <a:gridCol w="3289618">
                  <a:extLst>
                    <a:ext uri="{9D8B030D-6E8A-4147-A177-3AD203B41FA5}">
                      <a16:colId xmlns:a16="http://schemas.microsoft.com/office/drawing/2014/main" val="1491197849"/>
                    </a:ext>
                  </a:extLst>
                </a:gridCol>
                <a:gridCol w="6459855">
                  <a:extLst>
                    <a:ext uri="{9D8B030D-6E8A-4147-A177-3AD203B41FA5}">
                      <a16:colId xmlns:a16="http://schemas.microsoft.com/office/drawing/2014/main" val="3800663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scadia Mono" panose="020B0609020000020004" pitchFamily="49" charset="0"/>
                        </a:rPr>
                        <a:t>JSON</a:t>
                      </a:r>
                      <a:endParaRPr lang="ru-RU" sz="2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C++</a:t>
                      </a:r>
                      <a:endParaRPr lang="ru-RU" sz="2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1339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null</a:t>
                      </a:r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null</a:t>
                      </a:r>
                      <a:endParaRPr lang="ru-RU" sz="22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220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err="1">
                          <a:solidFill>
                            <a:schemeClr val="tx1"/>
                          </a:solidFill>
                        </a:rPr>
                        <a:t>boolean</a:t>
                      </a:r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true</a:t>
                      </a:r>
                      <a:r>
                        <a:rPr lang="en-US" sz="2200">
                          <a:highlight>
                            <a:srgbClr val="FFFFFF"/>
                          </a:highlight>
                        </a:rPr>
                        <a:t> or </a:t>
                      </a:r>
                      <a:r>
                        <a:rPr lang="en-US" sz="220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false</a:t>
                      </a:r>
                      <a:endParaRPr lang="ru-RU" sz="2200">
                        <a:highlight>
                          <a:srgbClr val="FFFFFF"/>
                        </a:highlight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bool</a:t>
                      </a:r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9637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3.14</a:t>
                      </a:r>
                      <a:endParaRPr lang="ru-RU" sz="22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int64_t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, </a:t>
                      </a:r>
                      <a:r>
                        <a:rPr lang="en-US" sz="220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double</a:t>
                      </a:r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407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string</a:t>
                      </a:r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A31515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"hello"</a:t>
                      </a:r>
                      <a:endParaRPr lang="ru-RU" sz="22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std::</a:t>
                      </a:r>
                      <a:r>
                        <a:rPr lang="en-US" sz="220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string</a:t>
                      </a:r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5664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array</a:t>
                      </a:r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[ 1, 2, 3 ]</a:t>
                      </a:r>
                      <a:endParaRPr lang="ru-RU" sz="22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std::</a:t>
                      </a:r>
                      <a:r>
                        <a:rPr lang="en-US" sz="220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vector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&lt;</a:t>
                      </a:r>
                      <a:r>
                        <a:rPr lang="en-US" sz="220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Value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&gt;</a:t>
                      </a:r>
                      <a:endParaRPr lang="ru-R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2537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object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{ </a:t>
                      </a:r>
                      <a:r>
                        <a:rPr lang="en-US" sz="2200">
                          <a:solidFill>
                            <a:srgbClr val="2E75B6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"key"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: </a:t>
                      </a:r>
                      <a:r>
                        <a:rPr lang="en-US" sz="2200">
                          <a:solidFill>
                            <a:srgbClr val="A31515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"value"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 }</a:t>
                      </a:r>
                      <a:endParaRPr lang="en-US" sz="220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b-NO" sz="22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std::</a:t>
                      </a:r>
                      <a:r>
                        <a:rPr lang="nb-NO" sz="22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unordered_map</a:t>
                      </a:r>
                      <a:r>
                        <a:rPr lang="nb-NO" sz="22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&lt;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std::</a:t>
                      </a:r>
                      <a:r>
                        <a:rPr lang="en-US" sz="22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string</a:t>
                      </a:r>
                      <a:r>
                        <a:rPr lang="nb-NO" sz="22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, </a:t>
                      </a:r>
                      <a:r>
                        <a:rPr lang="nb-NO" sz="22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Value</a:t>
                      </a:r>
                      <a:r>
                        <a:rPr lang="nb-NO" sz="22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scadia Mono" panose="020B0609020000020004" pitchFamily="49" charset="0"/>
                        </a:rPr>
                        <a:t>&gt;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4596531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C4DEFD-4EC3-10F1-515D-9487CD52FCB0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829883" y="3415630"/>
            <a:ext cx="0" cy="29955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81C661C-3C0A-365A-894B-500E292ECC1C}"/>
              </a:ext>
            </a:extLst>
          </p:cNvPr>
          <p:cNvSpPr txBox="1"/>
          <p:nvPr/>
        </p:nvSpPr>
        <p:spPr>
          <a:xfrm>
            <a:off x="1540991" y="3715184"/>
            <a:ext cx="2577784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/>
              <a:t>keys are unordered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5048617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FB449-B17C-F23B-FCF3-895D4B24E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of JSON types into C++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88218-BDBF-A38D-F953-735EA6758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JSON value is a union type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&lt;std::</a:t>
            </a:r>
            <a:r>
              <a:rPr lang="en-US" sz="240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monostate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</a:t>
            </a:r>
            <a:r>
              <a:rPr lang="en-US" sz="24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</a:t>
            </a:r>
            <a:r>
              <a:rPr lang="en-US" sz="24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</a:t>
            </a:r>
            <a:r>
              <a:rPr lang="en-US" sz="240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double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std::</a:t>
            </a:r>
            <a:r>
              <a:rPr lang="en-US" sz="24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std::</a:t>
            </a:r>
            <a:r>
              <a:rPr lang="en-US" sz="24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4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&gt;,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</a:t>
            </a:r>
            <a:r>
              <a:rPr lang="nb-NO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nb-NO" sz="24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unordered_map</a:t>
            </a:r>
            <a:r>
              <a:rPr lang="nb-NO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nb-NO" sz="24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nb-NO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nb-NO" sz="24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nb-NO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  <a:endParaRPr lang="ru-RU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B406B-FAAB-C4BA-6714-FE82B0E14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51</a:t>
            </a:fld>
            <a:endParaRPr lang="ru-RU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35EE2B5-7737-91D0-6FA3-B9CF2CA05218}"/>
              </a:ext>
            </a:extLst>
          </p:cNvPr>
          <p:cNvSpPr/>
          <p:nvPr/>
        </p:nvSpPr>
        <p:spPr>
          <a:xfrm>
            <a:off x="2170300" y="986284"/>
            <a:ext cx="540689" cy="5400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05F86E0-DCA5-6E89-59D7-10A08734504F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6179976" y="1932693"/>
            <a:ext cx="328837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F016811-7450-DE83-ACAC-637C99DC037E}"/>
              </a:ext>
            </a:extLst>
          </p:cNvPr>
          <p:cNvSpPr txBox="1"/>
          <p:nvPr/>
        </p:nvSpPr>
        <p:spPr>
          <a:xfrm>
            <a:off x="6508813" y="1701860"/>
            <a:ext cx="64776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/>
              <a:t>null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1293547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3EDF6-85D9-DBD7-2D20-99251779E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 dirty="0"/>
              <a:t> type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C99AC-B6D3-FB6A-9529-EFC9FEBA1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monostate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unordered_map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double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FA1E4-F307-9A02-896E-69AD7782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5310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EF997-4048-0540-B6C0-C294E22B5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Value</a:t>
            </a:r>
            <a:r>
              <a:rPr lang="en-US" dirty="0"/>
              <a:t> type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65BA-A976-D676-E2F7-CBF9D6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 wrap="none"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&amp;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&amp;&amp;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[[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move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m_data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649F-7CAF-4970-69ED-289AD0B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6443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CC53F-7799-EDE0-C0DF-8D088C258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  <a:endParaRPr lang="ru-RU" dirty="0"/>
          </a:p>
        </p:txBody>
      </p:sp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id="{19E45078-C62C-FB44-C4B7-7700AB4C00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EB457C5B-FE94-E78C-8734-1A920B37E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4024" y="365125"/>
            <a:ext cx="5417976" cy="51673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need a stack structure.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recursion, i.e. call stack</a:t>
            </a:r>
          </a:p>
          <a:p>
            <a:pPr lvl="1"/>
            <a:r>
              <a:rPr lang="en-US" dirty="0"/>
              <a:t>can use stack space inefficiently</a:t>
            </a:r>
          </a:p>
          <a:p>
            <a:r>
              <a:rPr lang="en-US" dirty="0"/>
              <a:t>structure on program stack</a:t>
            </a:r>
          </a:p>
          <a:p>
            <a:pPr lvl="1"/>
            <a:r>
              <a:rPr lang="en-US" dirty="0"/>
              <a:t>can waste program stack space</a:t>
            </a:r>
          </a:p>
          <a:p>
            <a:r>
              <a:rPr lang="en-US" dirty="0"/>
              <a:t>structure on the heap</a:t>
            </a:r>
          </a:p>
          <a:p>
            <a:pPr lvl="1"/>
            <a:r>
              <a:rPr lang="en-US" dirty="0"/>
              <a:t>memory allocation expenses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09792-3225-720B-9404-7CBCCB80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54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1F6461-A3A7-1B16-B1F7-8C52D42F73B2}"/>
              </a:ext>
            </a:extLst>
          </p:cNvPr>
          <p:cNvSpPr txBox="1"/>
          <p:nvPr/>
        </p:nvSpPr>
        <p:spPr>
          <a:xfrm>
            <a:off x="838200" y="365125"/>
            <a:ext cx="5478624" cy="532453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{</a:t>
            </a:r>
          </a:p>
          <a:p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}</a:t>
            </a:r>
            <a:endParaRPr lang="ru-RU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AE8F8A62-CAD7-4964-AB96-E789C1F8A6F7}"/>
              </a:ext>
            </a:extLst>
          </p:cNvPr>
          <p:cNvCxnSpPr>
            <a:cxnSpLocks/>
            <a:stCxn id="6" idx="1"/>
            <a:endCxn id="7" idx="1"/>
          </p:cNvCxnSpPr>
          <p:nvPr/>
        </p:nvCxnSpPr>
        <p:spPr>
          <a:xfrm rot="10800000" flipH="1" flipV="1">
            <a:off x="1203164" y="884123"/>
            <a:ext cx="1" cy="399912"/>
          </a:xfrm>
          <a:prstGeom prst="curvedConnector3">
            <a:avLst>
              <a:gd name="adj1" fmla="val -22860000000"/>
            </a:avLst>
          </a:prstGeom>
          <a:ln w="19050" cap="rnd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CE58373D-4BAD-7434-AC14-ED75769AB76D}"/>
              </a:ext>
            </a:extLst>
          </p:cNvPr>
          <p:cNvCxnSpPr>
            <a:cxnSpLocks/>
            <a:stCxn id="7" idx="1"/>
            <a:endCxn id="9" idx="1"/>
          </p:cNvCxnSpPr>
          <p:nvPr/>
        </p:nvCxnSpPr>
        <p:spPr>
          <a:xfrm rot="10800000" flipV="1">
            <a:off x="1203166" y="1284035"/>
            <a:ext cx="1" cy="400110"/>
          </a:xfrm>
          <a:prstGeom prst="curvedConnector3">
            <a:avLst>
              <a:gd name="adj1" fmla="val 22860100000"/>
            </a:avLst>
          </a:prstGeom>
          <a:ln w="19050" cap="rnd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379F0E2F-FE52-9522-6F4F-B7E79E8F485F}"/>
              </a:ext>
            </a:extLst>
          </p:cNvPr>
          <p:cNvCxnSpPr>
            <a:cxnSpLocks/>
            <a:stCxn id="9" idx="1"/>
            <a:endCxn id="8" idx="1"/>
          </p:cNvCxnSpPr>
          <p:nvPr/>
        </p:nvCxnSpPr>
        <p:spPr>
          <a:xfrm rot="10800000" flipV="1">
            <a:off x="1203165" y="1684145"/>
            <a:ext cx="12700" cy="399912"/>
          </a:xfrm>
          <a:prstGeom prst="curvedConnector3">
            <a:avLst>
              <a:gd name="adj1" fmla="val 1800000"/>
            </a:avLst>
          </a:prstGeom>
          <a:ln w="19050" cap="rnd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CABCDC21-A865-F2FF-E430-7A17D68C6118}"/>
              </a:ext>
            </a:extLst>
          </p:cNvPr>
          <p:cNvCxnSpPr>
            <a:cxnSpLocks/>
            <a:stCxn id="8" idx="1"/>
            <a:endCxn id="10" idx="1"/>
          </p:cNvCxnSpPr>
          <p:nvPr/>
        </p:nvCxnSpPr>
        <p:spPr>
          <a:xfrm rot="10800000" flipH="1" flipV="1">
            <a:off x="1203164" y="2084057"/>
            <a:ext cx="1" cy="399912"/>
          </a:xfrm>
          <a:prstGeom prst="curvedConnector3">
            <a:avLst>
              <a:gd name="adj1" fmla="val -22860000000"/>
            </a:avLst>
          </a:prstGeom>
          <a:ln w="19050" cap="rnd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7DD7F546-D646-C0F6-CE22-BECB6E5AF43A}"/>
              </a:ext>
            </a:extLst>
          </p:cNvPr>
          <p:cNvCxnSpPr>
            <a:cxnSpLocks/>
            <a:stCxn id="10" idx="1"/>
            <a:endCxn id="11" idx="1"/>
          </p:cNvCxnSpPr>
          <p:nvPr/>
        </p:nvCxnSpPr>
        <p:spPr>
          <a:xfrm rot="10800000" flipV="1">
            <a:off x="1203166" y="2483968"/>
            <a:ext cx="12700" cy="1012091"/>
          </a:xfrm>
          <a:prstGeom prst="curvedConnector3">
            <a:avLst>
              <a:gd name="adj1" fmla="val 1800000"/>
            </a:avLst>
          </a:prstGeom>
          <a:ln w="19050" cap="rnd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4A94634-6FF3-0C8D-74C9-5470345F5069}"/>
              </a:ext>
            </a:extLst>
          </p:cNvPr>
          <p:cNvSpPr txBox="1"/>
          <p:nvPr/>
        </p:nvSpPr>
        <p:spPr>
          <a:xfrm>
            <a:off x="1203165" y="684068"/>
            <a:ext cx="4796416" cy="400110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lang="en-US" sz="20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null":null</a:t>
            </a:r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,</a:t>
            </a:r>
            <a:endParaRPr lang="ru-RU" sz="1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3A354-679C-0495-3AF9-AE288A95D5BC}"/>
              </a:ext>
            </a:extLst>
          </p:cNvPr>
          <p:cNvSpPr txBox="1"/>
          <p:nvPr/>
        </p:nvSpPr>
        <p:spPr>
          <a:xfrm>
            <a:off x="1203166" y="1083980"/>
            <a:ext cx="4796416" cy="400110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lang="en-US" sz="20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boolean</a:t>
            </a:r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":true,</a:t>
            </a:r>
            <a:endParaRPr lang="ru-RU" sz="105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73456D-C7AA-02E3-D4C0-90888E5734B9}"/>
              </a:ext>
            </a:extLst>
          </p:cNvPr>
          <p:cNvSpPr txBox="1"/>
          <p:nvPr/>
        </p:nvSpPr>
        <p:spPr>
          <a:xfrm>
            <a:off x="1203165" y="1884002"/>
            <a:ext cx="4796418" cy="400110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"decimal":3.14,</a:t>
            </a:r>
            <a:endParaRPr lang="ru-RU" sz="105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47EDC9-800E-B5F2-5638-CE610F7EE56E}"/>
              </a:ext>
            </a:extLst>
          </p:cNvPr>
          <p:cNvSpPr txBox="1"/>
          <p:nvPr/>
        </p:nvSpPr>
        <p:spPr>
          <a:xfrm>
            <a:off x="1203165" y="1484090"/>
            <a:ext cx="4796417" cy="400110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"integer":42,</a:t>
            </a:r>
            <a:endParaRPr lang="ru-RU" sz="105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437AB1-CBBA-84B5-689B-EC6C18C032C7}"/>
              </a:ext>
            </a:extLst>
          </p:cNvPr>
          <p:cNvSpPr txBox="1"/>
          <p:nvPr/>
        </p:nvSpPr>
        <p:spPr>
          <a:xfrm>
            <a:off x="1203166" y="2283914"/>
            <a:ext cx="4796418" cy="400110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lang="en-US" sz="20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string":"hello</a:t>
            </a:r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",</a:t>
            </a:r>
            <a:endParaRPr lang="ru-RU" sz="105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F16EDB-BA0A-B0EA-8272-E5FF723A493C}"/>
              </a:ext>
            </a:extLst>
          </p:cNvPr>
          <p:cNvSpPr txBox="1"/>
          <p:nvPr/>
        </p:nvSpPr>
        <p:spPr>
          <a:xfrm>
            <a:off x="1203166" y="2680452"/>
            <a:ext cx="4796418" cy="1631216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"array":[</a:t>
            </a:r>
          </a:p>
          <a:p>
            <a:pPr marL="0" indent="0">
              <a:buNone/>
            </a:pPr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]</a:t>
            </a:r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F753D25E-63C4-7D23-841B-31653E1831D6}"/>
              </a:ext>
            </a:extLst>
          </p:cNvPr>
          <p:cNvCxnSpPr>
            <a:cxnSpLocks/>
            <a:stCxn id="11" idx="1"/>
            <a:endCxn id="12" idx="1"/>
          </p:cNvCxnSpPr>
          <p:nvPr/>
        </p:nvCxnSpPr>
        <p:spPr>
          <a:xfrm rot="10800000" flipH="1">
            <a:off x="1203166" y="3097934"/>
            <a:ext cx="1704010" cy="398126"/>
          </a:xfrm>
          <a:prstGeom prst="curvedConnector3">
            <a:avLst>
              <a:gd name="adj1" fmla="val 45722"/>
            </a:avLst>
          </a:prstGeom>
          <a:ln w="19050" cap="rnd">
            <a:solidFill>
              <a:schemeClr val="accent1">
                <a:lumMod val="60000"/>
                <a:lumOff val="40000"/>
              </a:schemeClr>
            </a:solidFill>
            <a:prstDash val="lg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BDF6ECCA-F2AF-AC6D-A36E-111B5079280F}"/>
              </a:ext>
            </a:extLst>
          </p:cNvPr>
          <p:cNvCxnSpPr>
            <a:cxnSpLocks/>
            <a:stCxn id="12" idx="1"/>
            <a:endCxn id="13" idx="1"/>
          </p:cNvCxnSpPr>
          <p:nvPr/>
        </p:nvCxnSpPr>
        <p:spPr>
          <a:xfrm rot="10800000" flipV="1">
            <a:off x="2907176" y="3097934"/>
            <a:ext cx="12700" cy="400242"/>
          </a:xfrm>
          <a:prstGeom prst="curvedConnector3">
            <a:avLst>
              <a:gd name="adj1" fmla="val 1800000"/>
            </a:avLst>
          </a:prstGeom>
          <a:ln w="19050" cap="rnd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D300304-0AEB-821E-A287-3D7E91FEA65E}"/>
              </a:ext>
            </a:extLst>
          </p:cNvPr>
          <p:cNvSpPr txBox="1"/>
          <p:nvPr/>
        </p:nvSpPr>
        <p:spPr>
          <a:xfrm>
            <a:off x="2907176" y="2897879"/>
            <a:ext cx="507828" cy="40011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1,</a:t>
            </a:r>
          </a:p>
        </p:txBody>
      </p: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0FCA6F8C-7A11-AA6C-3B77-3B18089DDA90}"/>
              </a:ext>
            </a:extLst>
          </p:cNvPr>
          <p:cNvCxnSpPr>
            <a:cxnSpLocks/>
            <a:stCxn id="14" idx="1"/>
            <a:endCxn id="15" idx="1"/>
          </p:cNvCxnSpPr>
          <p:nvPr/>
        </p:nvCxnSpPr>
        <p:spPr>
          <a:xfrm rot="10800000" flipV="1">
            <a:off x="1203162" y="3894516"/>
            <a:ext cx="1704015" cy="923120"/>
          </a:xfrm>
          <a:prstGeom prst="curvedConnector3">
            <a:avLst>
              <a:gd name="adj1" fmla="val 109583"/>
            </a:avLst>
          </a:prstGeom>
          <a:ln w="19050" cap="rnd">
            <a:solidFill>
              <a:schemeClr val="accent1"/>
            </a:solidFill>
            <a:prstDash val="lgDash"/>
            <a:tailEnd type="triangle" w="lg" len="lg"/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3DA3777-859A-BFAC-835B-DDE9C4A0C1E9}"/>
              </a:ext>
            </a:extLst>
          </p:cNvPr>
          <p:cNvSpPr txBox="1"/>
          <p:nvPr/>
        </p:nvSpPr>
        <p:spPr>
          <a:xfrm>
            <a:off x="3952203" y="4618512"/>
            <a:ext cx="1851437" cy="40011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lang="en-US" sz="20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foo":"bar</a:t>
            </a:r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DB6149-368E-49C2-C946-322AF9CE6ACE}"/>
              </a:ext>
            </a:extLst>
          </p:cNvPr>
          <p:cNvSpPr txBox="1"/>
          <p:nvPr/>
        </p:nvSpPr>
        <p:spPr>
          <a:xfrm>
            <a:off x="1203161" y="4309804"/>
            <a:ext cx="4796423" cy="1015663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"nested object":{</a:t>
            </a:r>
          </a:p>
          <a:p>
            <a:pPr marL="0" indent="0">
              <a:buNone/>
            </a:pPr>
            <a:endParaRPr lang="en-US" sz="20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},</a:t>
            </a:r>
          </a:p>
        </p:txBody>
      </p: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37839922-6DA5-2149-5814-51C5752E57FC}"/>
              </a:ext>
            </a:extLst>
          </p:cNvPr>
          <p:cNvCxnSpPr>
            <a:cxnSpLocks/>
            <a:stCxn id="13" idx="1"/>
            <a:endCxn id="14" idx="1"/>
          </p:cNvCxnSpPr>
          <p:nvPr/>
        </p:nvCxnSpPr>
        <p:spPr>
          <a:xfrm rot="10800000" flipV="1">
            <a:off x="2907176" y="3498176"/>
            <a:ext cx="12700" cy="396340"/>
          </a:xfrm>
          <a:prstGeom prst="curvedConnector3">
            <a:avLst>
              <a:gd name="adj1" fmla="val 1800000"/>
            </a:avLst>
          </a:prstGeom>
          <a:ln w="19050" cap="rnd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DD41632-D2F0-C0E8-074D-61E81FCEED85}"/>
              </a:ext>
            </a:extLst>
          </p:cNvPr>
          <p:cNvSpPr txBox="1"/>
          <p:nvPr/>
        </p:nvSpPr>
        <p:spPr>
          <a:xfrm>
            <a:off x="2907176" y="3694461"/>
            <a:ext cx="507828" cy="40011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96CCE8-B42D-E2DD-6C06-C6619DC85B51}"/>
              </a:ext>
            </a:extLst>
          </p:cNvPr>
          <p:cNvSpPr txBox="1"/>
          <p:nvPr/>
        </p:nvSpPr>
        <p:spPr>
          <a:xfrm>
            <a:off x="2907176" y="3298121"/>
            <a:ext cx="507828" cy="40011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Cascadia Mono" panose="020B0609020000020004" pitchFamily="49" charset="0"/>
                <a:cs typeface="Cascadia Mono" panose="020B0609020000020004" pitchFamily="49" charset="0"/>
              </a:rPr>
              <a:t>2,</a:t>
            </a:r>
          </a:p>
        </p:txBody>
      </p:sp>
    </p:spTree>
    <p:extLst>
      <p:ext uri="{BB962C8B-B14F-4D97-AF65-F5344CB8AC3E}">
        <p14:creationId xmlns:p14="http://schemas.microsoft.com/office/powerpoint/2010/main" val="330960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78E67-2D16-5AFA-7120-8B03B0ABA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1A566-7852-3CC5-019D-A056D4632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NullLiteral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FalseLiteral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false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TrueLiteral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true</a:t>
            </a:r>
            <a:r>
              <a:rPr lang="en-US" sz="24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  <a:endParaRPr lang="ru-RU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2FFD5-F64E-152B-16FC-0CB7E2626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0490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588CA-D4B0-286E-0B9E-EB676C222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DEED8-6FF3-865F-7A13-77EC320A4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indent = 0;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validation = {};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newlineSeparator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{};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sortObjectKeys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false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80EB-7622-97CF-C3E3-E244B6B5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3889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DEED8-6FF3-865F-7A13-77EC320A4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8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nullLiteral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NullLiteral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falseLiteral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FalseLiteral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da-DK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da-DK" sz="28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da-DK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trueLiteral = TrueLiteral;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emptyObject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{}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objectOpeningBrace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objectClosingBrace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objectKeyValueSeparator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objectMemberSeparator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emptyArray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[]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arrayOpeningBracket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arrayClosingBracket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arrayMemberSeparator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openingStringQuotation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\"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closingStringQuotation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\"</a:t>
            </a:r>
            <a:r>
              <a:rPr lang="en-US" sz="28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80EB-7622-97CF-C3E3-E244B6B5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5539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15BD7-F60A-CC85-586D-B29966EDE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64928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impl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initialIndentation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0)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16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ru-RU" sz="16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endParaRPr lang="ru-RU" sz="16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serializeToStream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ostream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{})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impl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16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(detail::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StdOStreamSink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endParaRPr lang="ru-RU" sz="16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[[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serializeToString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        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{})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impl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16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(detail::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StringSink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 </a:t>
            </a:r>
            <a:r>
              <a:rPr lang="en-US" sz="16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A7D3F-EAEE-B442-20ED-99BEA566F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5517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15BD7-F60A-CC85-586D-B29966EDE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64928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impl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600" dirty="0" err="1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</a:t>
            </a:r>
            <a:r>
              <a:rPr lang="en-US" sz="1600" dirty="0" err="1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initialIndentation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0)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16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1600" dirty="0">
                <a:solidFill>
                  <a:srgbClr val="008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ru-RU" sz="1600" dirty="0">
              <a:solidFill>
                <a:srgbClr val="000000">
                  <a:alpha val="50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endParaRPr lang="ru-RU" sz="1600" dirty="0">
              <a:solidFill>
                <a:srgbClr val="000000">
                  <a:alpha val="50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serializeToStream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1600" dirty="0" err="1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ostream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{})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impl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1600" dirty="0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(detail::</a:t>
            </a:r>
            <a:r>
              <a:rPr lang="en-US" sz="1600" dirty="0" err="1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StdOStreamSink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}, 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endParaRPr lang="ru-RU" sz="1600" dirty="0">
              <a:solidFill>
                <a:srgbClr val="000000">
                  <a:alpha val="50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[[</a:t>
            </a:r>
            <a:r>
              <a:rPr lang="en-US" sz="16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 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serializeToString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              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{})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impl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1600" dirty="0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(detail::</a:t>
            </a:r>
            <a:r>
              <a:rPr lang="en-US" sz="1600" dirty="0" err="1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StringSink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 </a:t>
            </a:r>
            <a:r>
              <a:rPr lang="en-US" sz="1600" dirty="0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}, 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1600" dirty="0">
              <a:solidFill>
                <a:schemeClr val="tx1">
                  <a:alpha val="50000"/>
                </a:schemeClr>
              </a:solidFill>
              <a:highlight>
                <a:srgbClr val="FFFFFF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A7D3F-EAEE-B442-20ED-99BEA566F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59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84153-2D05-456E-CBDD-FCFCF8FB150B}"/>
              </a:ext>
            </a:extLst>
          </p:cNvPr>
          <p:cNvSpPr txBox="1"/>
          <p:nvPr/>
        </p:nvSpPr>
        <p:spPr>
          <a:xfrm>
            <a:off x="852469" y="2320397"/>
            <a:ext cx="11178165" cy="4093428"/>
          </a:xfrm>
          <a:prstGeom prst="rect">
            <a:avLst/>
          </a:prstGeom>
          <a:solidFill>
            <a:schemeClr val="bg1"/>
          </a:solidFill>
          <a:effectLst>
            <a:outerShdw blurRad="1651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serializeToStream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ostream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{})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impl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(detail::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StdOStreamSink</a:t>
            </a:r>
            <a:r>
              <a:rPr lang="en-US" sz="200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[[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nodiscard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]]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serializeToString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{})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impl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(detail::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&gt;{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86ECC4-605D-D402-39CB-490E802F972C}"/>
              </a:ext>
            </a:extLst>
          </p:cNvPr>
          <p:cNvSpPr txBox="1"/>
          <p:nvPr/>
        </p:nvSpPr>
        <p:spPr>
          <a:xfrm>
            <a:off x="2315994" y="0"/>
            <a:ext cx="8251114" cy="255454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StdOStreamSink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data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ostream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&amp;s;</a:t>
            </a:r>
          </a:p>
          <a:p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};</a:t>
            </a:r>
          </a:p>
          <a:p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3C1B644-62D4-6CB6-67F3-FABD66C66F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8931"/>
              </p:ext>
            </p:extLst>
          </p:nvPr>
        </p:nvGraphicFramePr>
        <p:xfrm>
          <a:off x="534670" y="365125"/>
          <a:ext cx="11122660" cy="51099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39180">
                  <a:extLst>
                    <a:ext uri="{9D8B030D-6E8A-4147-A177-3AD203B41FA5}">
                      <a16:colId xmlns:a16="http://schemas.microsoft.com/office/drawing/2014/main" val="217013720"/>
                    </a:ext>
                  </a:extLst>
                </a:gridCol>
                <a:gridCol w="4983480">
                  <a:extLst>
                    <a:ext uri="{9D8B030D-6E8A-4147-A177-3AD203B41FA5}">
                      <a16:colId xmlns:a16="http://schemas.microsoft.com/office/drawing/2014/main" val="297487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endParaRPr lang="en-US" sz="12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endParaRPr lang="en-US" sz="12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endParaRPr lang="en-US" sz="12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endParaRPr lang="en-US" sz="12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endParaRPr lang="en-US" sz="12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JSON-text =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value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endParaRPr lang="en-US" sz="12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begin-array     =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%x5B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; [ left square bracket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begin-object    =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%x7B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; { left curly bracket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end-array       =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%x5D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; ] right square bracket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end-object      =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%x7D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; } right curly bracket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name-separator  =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%x3A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; : colon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value-separator =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%x2C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; , comma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ws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= *(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%x20 /              ; Space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%x09 /              ; Horizontal tab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%x0A /              ; Line feed or New line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%x0D )              ; Carriage return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value = false / null / true / object / array / number / string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false = %x66.61.6c.73.65   ; false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null  = %x6e.75.6c.6c      ; null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true  = %x74.72.75.65      ; true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object = begin-object [ member *( value-separator member ) ]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 end-object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member = string name-separator value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array = begin-array [ value *( value-separator value ) ] end-array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number = [ minus ] int [ frac ] [ exp ]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decimal-point = %x2E       ; .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digit1-9 = %x31-39         ; 1-9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e = %x65 / %x45            ; e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  <a:endParaRPr lang="en-US" sz="12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exp = e [ minus / plus ] 1*DIGIT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frac = decimal-point 1*DIGIT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int = zero / ( digit1-9 *DIGIT )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minus = %x2D               ; -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plus = %x2B                ; +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zero = %x30                ; 0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string = quotation-mark *char quotation-mark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char = unescaped /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escape (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%x22 /          ; "    quotation mark  U+0022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%x5C /          ; \    reverse solidus U+005C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%x2F /          ; /    solidus         U+002F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%x62 /          ; b    backspace       U+0008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%x66 /          ; f    form feed       U+000C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%x6E /          ; n    line feed       U+000A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%x72 /          ; r    carriage return U+000D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%x74 /          ; t    tab             U+0009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%x75 4HEXDIG )  ; </a:t>
                      </a:r>
                      <a:r>
                        <a:rPr lang="en-US" sz="12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uXXXX</a:t>
                      </a: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               U+XXXX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escape = %x5C              ; \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quotation-mark = %x22      ; "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en-US" sz="12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unescaped = %x20-21 / %x23-5B / %x5D-10FFFF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15851277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39D1AE-CB43-AC2B-6961-FCA0DB8B6BE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16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JSON grammar defined by </a:t>
            </a:r>
            <a:r>
              <a:rPr lang="en-US" dirty="0">
                <a:hlinkClick r:id="rId2"/>
              </a:rPr>
              <a:t>RFC 8259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C285CA-D569-AF8B-1A5F-F7FBD997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JSON</a:t>
            </a:r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B8AEA-2936-533B-210B-769E0C9A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8624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15BD7-F60A-CC85-586D-B29966EDE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7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impl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initialIndent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0)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Visitor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detail::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SerializingVisitor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.indent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|| !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.newlineSeparator.</a:t>
            </a:r>
            <a:r>
              <a:rPr lang="en-US" sz="16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empty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newlineSeparator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.newlineSeparator.</a:t>
            </a:r>
            <a:r>
              <a:rPr lang="en-US" sz="16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empty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? </a:t>
            </a:r>
            <a:r>
              <a:rPr lang="en-US" sz="16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16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\n</a:t>
            </a:r>
            <a:r>
              <a:rPr lang="en-US" sz="16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.newlineSeparator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std::</a:t>
            </a:r>
            <a:r>
              <a:rPr lang="en-US" sz="16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Visitor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std::forward&lt;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newlineSeparator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initialIndent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16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16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else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std::</a:t>
            </a:r>
            <a:r>
              <a:rPr lang="en-US" sz="16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Visitor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std::forward&lt;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{}, 0 },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16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A7D3F-EAEE-B442-20ED-99BEA566F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7460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15BD7-F60A-CC85-586D-B29966EDE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7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impl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600" dirty="0" err="1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</a:t>
            </a:r>
            <a:r>
              <a:rPr lang="en-US" sz="1600" dirty="0" err="1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initialIndent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0)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Visitor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detail::</a:t>
            </a:r>
            <a:r>
              <a:rPr lang="en-US" sz="1600" dirty="0" err="1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SerializingVisitor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16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1600" dirty="0" err="1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.indent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|| !</a:t>
            </a:r>
            <a:r>
              <a:rPr lang="en-US" sz="1600" dirty="0" err="1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.newlineSeparator.</a:t>
            </a:r>
            <a:r>
              <a:rPr lang="en-US" sz="1600" dirty="0" err="1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empty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1600" dirty="0">
                <a:solidFill>
                  <a:srgbClr val="0000F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1600" dirty="0" err="1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newlineSeparator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1600" dirty="0" err="1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.newlineSeparator.</a:t>
            </a:r>
            <a:r>
              <a:rPr lang="en-US" sz="1600" dirty="0" err="1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empty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? </a:t>
            </a:r>
            <a:r>
              <a:rPr lang="en-US" sz="1600" dirty="0">
                <a:solidFill>
                  <a:srgbClr val="E21F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1600" dirty="0">
                <a:solidFill>
                  <a:srgbClr val="B776FB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\n</a:t>
            </a:r>
            <a:r>
              <a:rPr lang="en-US" sz="1600" dirty="0">
                <a:solidFill>
                  <a:srgbClr val="E21F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</a:t>
            </a:r>
            <a:r>
              <a:rPr lang="en-US" sz="1600" dirty="0" err="1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.newlineSeparator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std::</a:t>
            </a:r>
            <a:r>
              <a:rPr lang="en-US" sz="1600" dirty="0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Visitor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std::forward&lt;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 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 err="1">
                <a:solidFill>
                  <a:srgbClr val="1F377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newlineSeparator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 err="1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initialIndent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1600" dirty="0" err="1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16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1600" dirty="0" err="1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1600" dirty="0">
                <a:solidFill>
                  <a:srgbClr val="8F08C4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else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std::</a:t>
            </a:r>
            <a:r>
              <a:rPr lang="en-US" sz="1600" dirty="0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Visitor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std::forward&lt;</a:t>
            </a:r>
            <a:r>
              <a:rPr lang="en-US" sz="1600" dirty="0">
                <a:solidFill>
                  <a:srgbClr val="2B91A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 </a:t>
            </a:r>
            <a:r>
              <a:rPr lang="en-US" sz="1600" dirty="0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{}, 0 },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1600" dirty="0" err="1">
                <a:solidFill>
                  <a:srgbClr val="80808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1600" dirty="0" err="1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1600" dirty="0" err="1">
                <a:solidFill>
                  <a:srgbClr val="74531F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>
                    <a:alpha val="50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A7D3F-EAEE-B442-20ED-99BEA566F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61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8AA320-1129-05DB-E11A-25A6FC609ACF}"/>
              </a:ext>
            </a:extLst>
          </p:cNvPr>
          <p:cNvSpPr txBox="1"/>
          <p:nvPr/>
        </p:nvSpPr>
        <p:spPr>
          <a:xfrm>
            <a:off x="663388" y="1936377"/>
            <a:ext cx="11528612" cy="4093428"/>
          </a:xfrm>
          <a:prstGeom prst="rect">
            <a:avLst/>
          </a:prstGeom>
          <a:solidFill>
            <a:schemeClr val="bg1"/>
          </a:solidFill>
          <a:effectLst>
            <a:outerShdw blurRad="1651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detail::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SerializingVisitor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.indent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|| !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.newlineSeparator.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empty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newlineSeparator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.newlineSeparator.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empty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?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\n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.newlineSeparator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std::forward&lt;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newlineSeparator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initialIndent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else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std::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std::forward&lt;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5985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2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5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8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0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3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6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9" dur="indefinite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67E99-CD47-A8AC-F0E1-8F34F5697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SerializingVisitor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*...*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*...*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*...*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double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*...*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*...*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  <a:r>
              <a:rPr lang="ru-RU" sz="21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1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*...*</a:t>
            </a:r>
            <a:r>
              <a:rPr lang="ru-RU" sz="21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  <a:r>
              <a:rPr lang="ru-RU" sz="21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1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*...*</a:t>
            </a:r>
            <a:r>
              <a:rPr lang="ru-RU" sz="21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&amp;&amp;sink;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&amp;options;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newlineSeparator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indentation;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5ACCB-1F34-A59D-4134-29B30D11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597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4F09-25C9-A2A9-9CE2-C6AD5BFE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67E99-CD47-A8AC-F0E1-8F34F5697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SerializingVisitor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double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buf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[24];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result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std::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to_chars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buf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buf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+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sizeof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buf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static_cast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result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.ptr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-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buf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sink(std::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buf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});</a:t>
            </a:r>
            <a:endParaRPr lang="en-US" sz="2000" dirty="0">
              <a:solidFill>
                <a:srgbClr val="008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5ACCB-1F34-A59D-4134-29B30D11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63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14BEC-10EE-4F04-0286-608649ECA31D}"/>
              </a:ext>
            </a:extLst>
          </p:cNvPr>
          <p:cNvSpPr txBox="1"/>
          <p:nvPr/>
        </p:nvSpPr>
        <p:spPr>
          <a:xfrm>
            <a:off x="1785769" y="813293"/>
            <a:ext cx="10157415" cy="156966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to_chars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</a:t>
            </a:r>
            <a:r>
              <a:rPr lang="en-US" sz="2400" dirty="0"/>
              <a:t> gives </a:t>
            </a:r>
            <a:r>
              <a:rPr lang="en-US" sz="2400" i="1" dirty="0"/>
              <a:t>shortest</a:t>
            </a:r>
            <a:r>
              <a:rPr lang="en-US" sz="2400" dirty="0"/>
              <a:t> representation without loss of precision, </a:t>
            </a:r>
            <a:r>
              <a:rPr lang="en-US" sz="2400" dirty="0" err="1"/>
              <a:t>e.g</a:t>
            </a:r>
            <a:endParaRPr lang="en-US" sz="2400" dirty="0"/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1234.5678</a:t>
            </a:r>
          </a:p>
          <a:p>
            <a:r>
              <a:rPr lang="en-US" sz="2400" dirty="0"/>
              <a:t>not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1234.567800000000033833202905952930450439453125</a:t>
            </a:r>
          </a:p>
        </p:txBody>
      </p:sp>
    </p:spTree>
    <p:extLst>
      <p:ext uri="{BB962C8B-B14F-4D97-AF65-F5344CB8AC3E}">
        <p14:creationId xmlns:p14="http://schemas.microsoft.com/office/powerpoint/2010/main" val="315119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10E4D-8F2F-EED0-36EC-CD9A722C9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67E99-CD47-A8AC-F0E1-8F34F5697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SerializingVisitor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5ACCB-1F34-A59D-4134-29B30D11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042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67E99-CD47-A8AC-F0E1-8F34F5697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sink(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options.openingStringQuotation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escapedSize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impl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(sink,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options.escape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options.validation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options.validation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==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Utf8Validation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F4F4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FailOnInvalidUtf8CodeUnits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escapedSize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!=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expectedCodePointSize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getExpectedUtf8CodePointSize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escapedSize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reportedSize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std::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expectedCodePointSize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-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escapedSize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throw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InvalidUtf8CodeUnitsError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invalid UTF-8 code units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    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substr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escapedSize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reportedSize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        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escapedSize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sink(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options.closingStringQuotation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5ACCB-1F34-A59D-4134-29B30D11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65</a:t>
            </a:fld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FE494-2BC3-163C-3270-76E179C258E7}"/>
              </a:ext>
            </a:extLst>
          </p:cNvPr>
          <p:cNvSpPr/>
          <p:nvPr/>
        </p:nvSpPr>
        <p:spPr>
          <a:xfrm>
            <a:off x="9348395" y="705789"/>
            <a:ext cx="1333053" cy="463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E69BDD-CD81-E673-E1CA-5BD16966788B}"/>
              </a:ext>
            </a:extLst>
          </p:cNvPr>
          <p:cNvSpPr txBox="1"/>
          <p:nvPr/>
        </p:nvSpPr>
        <p:spPr>
          <a:xfrm>
            <a:off x="9563549" y="710005"/>
            <a:ext cx="903641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hello</a:t>
            </a:r>
            <a:endParaRPr lang="ru-RU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5D3119-1D63-DDA4-31CF-F754C3D2D7CA}"/>
              </a:ext>
            </a:extLst>
          </p:cNvPr>
          <p:cNvSpPr txBox="1"/>
          <p:nvPr/>
        </p:nvSpPr>
        <p:spPr>
          <a:xfrm>
            <a:off x="9348395" y="710005"/>
            <a:ext cx="215154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endParaRPr lang="ru-RU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AEC1FD-FF84-8BE7-7098-A91F6BC92840}"/>
              </a:ext>
            </a:extLst>
          </p:cNvPr>
          <p:cNvSpPr txBox="1"/>
          <p:nvPr/>
        </p:nvSpPr>
        <p:spPr>
          <a:xfrm>
            <a:off x="10466294" y="707897"/>
            <a:ext cx="215154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endParaRPr lang="ru-RU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4CAD1A-A01B-7F50-15E6-1DAB6B262E94}"/>
              </a:ext>
            </a:extLst>
          </p:cNvPr>
          <p:cNvSpPr txBox="1"/>
          <p:nvPr/>
        </p:nvSpPr>
        <p:spPr>
          <a:xfrm>
            <a:off x="2489694" y="4742252"/>
            <a:ext cx="2846099" cy="120032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most reasonable way</a:t>
            </a:r>
          </a:p>
          <a:p>
            <a:pPr algn="ctr"/>
            <a:r>
              <a:rPr lang="en-US" sz="2400" dirty="0"/>
              <a:t>to report an error</a:t>
            </a:r>
          </a:p>
          <a:p>
            <a:pPr algn="ctr"/>
            <a:r>
              <a:rPr lang="en-US" sz="2400" dirty="0"/>
              <a:t>in this case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0179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" presetClass="emph" presetSubtype="1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7D3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mph" presetSubtype="1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mph" presetSubtype="1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4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4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5" grpId="0"/>
      <p:bldP spid="5" grpId="1"/>
      <p:bldP spid="5" grpId="2"/>
      <p:bldP spid="2" grpId="0"/>
      <p:bldP spid="2" grpId="1"/>
      <p:bldP spid="2" grpId="2"/>
      <p:bldP spid="6" grpId="0"/>
      <p:bldP spid="6" grpId="1"/>
      <p:bldP spid="6" grpId="2"/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0835D-DAAC-AE79-B6F6-618FA1F8E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C35D8-FE8F-7DD0-59A8-16CBAB121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13538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InvalidUtf8CodeUnitsError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: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runtime_error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InvalidUtf8CodeUnitsError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char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*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msg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codeUnits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          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offset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runtime_error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msg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codeUnits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codeUnits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offset{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offset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{}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codeUnits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offset;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FC2BF-F45C-8C18-DA4F-0359A882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66</a:t>
            </a:fld>
            <a:endParaRPr lang="ru-RU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1954635-D333-1061-E70D-F5027DD90ACA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6486861" y="4206874"/>
            <a:ext cx="473337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67D817D-E745-9427-A5EF-2CB0AC957742}"/>
              </a:ext>
            </a:extLst>
          </p:cNvPr>
          <p:cNvSpPr txBox="1"/>
          <p:nvPr/>
        </p:nvSpPr>
        <p:spPr>
          <a:xfrm>
            <a:off x="6960198" y="3976041"/>
            <a:ext cx="3797449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forbids </a:t>
            </a:r>
            <a:r>
              <a:rPr lang="en-US" sz="2400" dirty="0" err="1">
                <a:solidFill>
                  <a:srgbClr val="0000FF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noexcept</a:t>
            </a:r>
            <a:r>
              <a:rPr lang="en-US" sz="2400" dirty="0"/>
              <a:t> copy </a:t>
            </a:r>
            <a:r>
              <a:rPr lang="en-US" sz="2400" dirty="0" err="1"/>
              <a:t>ctor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8935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8879E-BEF7-4CDE-82DD-7D5B12D79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67E99-CD47-A8AC-F0E1-8F34F5697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SerializingVisitor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*...*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5ACCB-1F34-A59D-4134-29B30D11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951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E857-B1EC-0326-61E9-20071EF20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EE021-AAD3-95D5-77E5-1152FE170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empty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&amp;&amp; !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options.emptyObject.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empty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sink(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options.emptyObject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sink(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options.objectOpeningBrace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indentation +=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options.indent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writeNewlineAndIndentation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8B49D-D30D-DFFE-FAFC-C19C5B6E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68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AF6CD-FAC1-6832-6510-C53FF2DE83A2}"/>
              </a:ext>
            </a:extLst>
          </p:cNvPr>
          <p:cNvSpPr txBox="1"/>
          <p:nvPr/>
        </p:nvSpPr>
        <p:spPr>
          <a:xfrm>
            <a:off x="9165514" y="2423920"/>
            <a:ext cx="2528048" cy="120032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{</a:t>
            </a:r>
            <a:r>
              <a:rPr lang="en-US" sz="2400" dirty="0">
                <a:solidFill>
                  <a:srgbClr val="FF7F7F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⏎</a:t>
            </a:r>
          </a:p>
          <a:p>
            <a:r>
              <a:rPr lang="en-US" sz="2400" dirty="0">
                <a:solidFill>
                  <a:srgbClr val="FF7F7F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··</a:t>
            </a:r>
          </a:p>
          <a:p>
            <a:endParaRPr lang="ru-RU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C6EAFA-850A-8654-6532-D2A0F9D75D26}"/>
              </a:ext>
            </a:extLst>
          </p:cNvPr>
          <p:cNvSpPr txBox="1"/>
          <p:nvPr/>
        </p:nvSpPr>
        <p:spPr>
          <a:xfrm>
            <a:off x="9165514" y="1098357"/>
            <a:ext cx="548641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{}</a:t>
            </a:r>
            <a:endParaRPr lang="ru-RU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0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EE021-AAD3-95D5-77E5-1152FE170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ru-RU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== 1)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writeObjectMember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else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options.sortObjectKeys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???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std::sort(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 ??? *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writeObjectMembers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else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writeObjectMembers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8B49D-D30D-DFFE-FAFC-C19C5B6E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69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F680B3-3DD0-B4A1-C9B8-CC76F63B6015}"/>
              </a:ext>
            </a:extLst>
          </p:cNvPr>
          <p:cNvSpPr txBox="1"/>
          <p:nvPr/>
        </p:nvSpPr>
        <p:spPr>
          <a:xfrm>
            <a:off x="9165514" y="2423920"/>
            <a:ext cx="2528048" cy="120032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{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foo":"bar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</a:p>
          <a:p>
            <a:endParaRPr lang="ru-RU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15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E40137-C840-4E05-0A04-D144173CA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1" y="41647"/>
            <a:ext cx="9677398" cy="6774706"/>
          </a:xfrm>
          <a:prstGeom prst="rect">
            <a:avLst/>
          </a:prstGeom>
          <a:ln w="31750">
            <a:solidFill>
              <a:srgbClr val="C00000"/>
            </a:solidFill>
            <a:prstDash val="lgDash"/>
          </a:ln>
          <a:effectLst/>
        </p:spPr>
      </p:pic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A509C817-EE64-B9A2-C8BA-A8B8137EB563}"/>
              </a:ext>
            </a:extLst>
          </p:cNvPr>
          <p:cNvSpPr txBox="1"/>
          <p:nvPr/>
        </p:nvSpPr>
        <p:spPr>
          <a:xfrm>
            <a:off x="1600382" y="2321004"/>
            <a:ext cx="43671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YAML</a:t>
            </a:r>
          </a:p>
          <a:p>
            <a:r>
              <a:rPr lang="en-US" sz="2800" dirty="0">
                <a:solidFill>
                  <a:srgbClr val="0563C1"/>
                </a:solidFill>
                <a:effectLst>
                  <a:glow rad="88900">
                    <a:schemeClr val="bg1"/>
                  </a:glow>
                </a:effectLst>
              </a:rPr>
              <a:t>https://yaml.org/spec/1.2.2/</a:t>
            </a:r>
            <a:endParaRPr lang="ru-RU" sz="2800" dirty="0">
              <a:effectLst>
                <a:glow rad="88900">
                  <a:schemeClr val="bg1"/>
                </a:glo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D4EA25-33A8-B0B7-FFCC-75ABD46A5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7544" y="570506"/>
            <a:ext cx="4832615" cy="5716988"/>
          </a:xfrm>
          <a:prstGeom prst="rect">
            <a:avLst/>
          </a:prstGeom>
          <a:ln w="31750">
            <a:solidFill>
              <a:schemeClr val="accent1">
                <a:lumMod val="75000"/>
              </a:schemeClr>
            </a:solidFill>
            <a:prstDash val="lgDash"/>
          </a:ln>
          <a:effectLst>
            <a:outerShdw blurRad="190500" algn="ctr" rotWithShape="0">
              <a:prstClr val="black">
                <a:alpha val="70000"/>
              </a:prstClr>
            </a:outerShdw>
          </a:effectLst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AB0E10C0-1F21-4C82-5EE4-5A1775073AC8}"/>
              </a:ext>
            </a:extLst>
          </p:cNvPr>
          <p:cNvSpPr txBox="1"/>
          <p:nvPr/>
        </p:nvSpPr>
        <p:spPr>
          <a:xfrm>
            <a:off x="5967541" y="2321004"/>
            <a:ext cx="48326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chemeClr val="accent1"/>
                </a:solidFill>
                <a:effectLst>
                  <a:glow rad="88900">
                    <a:schemeClr val="bg1"/>
                  </a:glow>
                </a:effectLst>
              </a:rPr>
              <a:t>C++</a:t>
            </a:r>
          </a:p>
          <a:p>
            <a:pPr algn="ctr"/>
            <a:r>
              <a:rPr lang="en-US" sz="2800" dirty="0">
                <a:solidFill>
                  <a:srgbClr val="0563C1"/>
                </a:solidFill>
                <a:effectLst>
                  <a:glow rad="88900">
                    <a:schemeClr val="bg1"/>
                  </a:glow>
                </a:effectLst>
              </a:rPr>
              <a:t>https://eel.is/c++draft/#gram</a:t>
            </a:r>
            <a:endParaRPr lang="ru-RU" sz="2800" dirty="0">
              <a:effectLst>
                <a:glow rad="88900">
                  <a:schemeClr val="bg1"/>
                </a:glo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C8F425-7672-4BE8-417E-1CDE034EA3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749" y="1104844"/>
            <a:ext cx="3367348" cy="4648311"/>
          </a:xfrm>
          <a:prstGeom prst="rect">
            <a:avLst/>
          </a:prstGeom>
          <a:ln w="31750">
            <a:solidFill>
              <a:srgbClr val="00B050"/>
            </a:solidFill>
            <a:prstDash val="lgDash"/>
          </a:ln>
          <a:effectLst>
            <a:outerShdw blurRad="190500" algn="ctr" rotWithShape="0">
              <a:prstClr val="black">
                <a:alpha val="70000"/>
              </a:prstClr>
            </a:outerShdw>
          </a:effectLst>
        </p:spPr>
      </p:pic>
      <p:sp>
        <p:nvSpPr>
          <p:cNvPr id="4" name="TextBox 3">
            <a:hlinkClick r:id="rId7"/>
            <a:extLst>
              <a:ext uri="{FF2B5EF4-FFF2-40B4-BE49-F238E27FC236}">
                <a16:creationId xmlns:a16="http://schemas.microsoft.com/office/drawing/2014/main" id="{EAEA26D0-E27C-0A41-8F43-B55B15149215}"/>
              </a:ext>
            </a:extLst>
          </p:cNvPr>
          <p:cNvSpPr txBox="1"/>
          <p:nvPr/>
        </p:nvSpPr>
        <p:spPr>
          <a:xfrm>
            <a:off x="1928747" y="2367170"/>
            <a:ext cx="33673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6">
                    <a:lumMod val="50000"/>
                  </a:schemeClr>
                </a:solidFill>
                <a:effectLst>
                  <a:glow rad="88900">
                    <a:schemeClr val="bg1"/>
                  </a:glow>
                </a:effectLst>
              </a:rPr>
              <a:t>entire</a:t>
            </a:r>
          </a:p>
          <a:p>
            <a:pPr algn="ctr"/>
            <a:r>
              <a:rPr lang="en-US" sz="6600" dirty="0">
                <a:solidFill>
                  <a:srgbClr val="0563C1"/>
                </a:solidFill>
                <a:effectLst>
                  <a:glow rad="88900">
                    <a:schemeClr val="bg1"/>
                  </a:glow>
                </a:effectLst>
              </a:rPr>
              <a:t>RFC 8259</a:t>
            </a:r>
            <a:r>
              <a:rPr lang="en-US" sz="6600" dirty="0">
                <a:effectLst>
                  <a:glow rad="88900">
                    <a:schemeClr val="bg1"/>
                  </a:glow>
                </a:effectLst>
              </a:rPr>
              <a:t> </a:t>
            </a:r>
            <a:endParaRPr lang="ru-RU" sz="6600" dirty="0">
              <a:effectLst>
                <a:glow rad="889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775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E857-B1EC-0326-61E9-20071EF20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EE021-AAD3-95D5-77E5-1152FE170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ru-RU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indentation -=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options.indent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writeNewlineAndIndentation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sink(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options.objectClosingBrace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8B49D-D30D-DFFE-FAFC-C19C5B6E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70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F024FB-2C68-BF55-EDD5-7872E4C44CED}"/>
              </a:ext>
            </a:extLst>
          </p:cNvPr>
          <p:cNvSpPr txBox="1"/>
          <p:nvPr/>
        </p:nvSpPr>
        <p:spPr>
          <a:xfrm>
            <a:off x="9165514" y="2423920"/>
            <a:ext cx="2528048" cy="120032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{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foo":"bar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}</a:t>
            </a:r>
            <a:endParaRPr lang="ru-RU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933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EE021-AAD3-95D5-77E5-1152FE170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ru-RU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== 1)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writeObjectMember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</a:t>
            </a:r>
            <a:r>
              <a:rPr lang="en-US" sz="2000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else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options.sortObjectKeys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???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std::sort(</a:t>
            </a:r>
            <a:r>
              <a:rPr lang="en-US" sz="2000" dirty="0" err="1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000" dirty="0" err="1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 ??? *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writeObjectMembers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else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writeObjectMembers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8B49D-D30D-DFFE-FAFC-C19C5B6E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2728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D82D8-1F14-CBF3-306F-C114E6E3A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7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SerializingVisitor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writeObjectMembers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writeObjectMember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(++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!=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 ++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sink(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options.objectMemberSeparator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writeNewlineAndIndentation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writeObjectMember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EDFD2-2828-3E41-D6FE-922C44EB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02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D82D8-1F14-CBF3-306F-C114E6E3A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7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SerializingVisitor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writeObjectMember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&amp;[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] =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key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sink(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options.objectKeyValueSeparator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std::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visit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(*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variant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EDFD2-2828-3E41-D6FE-922C44EB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73</a:t>
            </a:fld>
            <a:endParaRPr lang="ru-RU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F6D39B2-3028-6F35-E0F7-AEC0FD54F992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7519596" y="3862629"/>
            <a:ext cx="473338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43C4C9E-8BC5-6A76-933B-8C7B06F328DD}"/>
              </a:ext>
            </a:extLst>
          </p:cNvPr>
          <p:cNvSpPr txBox="1"/>
          <p:nvPr/>
        </p:nvSpPr>
        <p:spPr>
          <a:xfrm>
            <a:off x="7992934" y="3631796"/>
            <a:ext cx="2441986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possible recursion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731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EE021-AAD3-95D5-77E5-1152FE170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ru-RU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== 1)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writeObjectMember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</a:t>
            </a:r>
            <a:r>
              <a:rPr lang="en-US" sz="2000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else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options.sortObjectKeys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???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std::sort(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 ??? *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writeObjectMembers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else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writeObjectMembers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000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8B49D-D30D-DFFE-FAFC-C19C5B6E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0271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EE021-AAD3-95D5-77E5-1152FE170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ru-RU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else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options.sortObjectKeys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ReferenceWrapper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reference_wrapper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value_type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ReferenceWrapper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};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std::sort(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[](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???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});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writeObjectMembers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8B49D-D30D-DFFE-FAFC-C19C5B6E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75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5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EE021-AAD3-95D5-77E5-1152FE170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13538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ru-RU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else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if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(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options.sortObjectKeys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using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ReferenceWrapper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std::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reference_wrapper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value_type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</a:t>
            </a:r>
            <a:r>
              <a:rPr lang="en-US" sz="2000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vector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ReferenceWrapper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 </a:t>
            </a:r>
            <a:r>
              <a:rPr lang="en-US" sz="2000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{ </a:t>
            </a:r>
            <a:r>
              <a:rPr lang="en-US" sz="2000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000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 err="1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 };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std::sort(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[](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std::get&lt;0&gt;(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 &lt; std::get&lt;0&gt;(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          });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writeObjectMembers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begin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items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>
                  <a:alpha val="34000"/>
                </a:srgbClr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  <a:endParaRPr lang="ru-RU" sz="2000" dirty="0">
              <a:solidFill>
                <a:schemeClr val="tx1">
                  <a:alpha val="34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8B49D-D30D-DFFE-FAFC-C19C5B6E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47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67E99-CD47-A8AC-F0E1-8F34F5697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namespace</a:t>
            </a:r>
            <a:r>
              <a:rPr lang="en-US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detail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SerializingVisitor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final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*...*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*...*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*...*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double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*...*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int64_t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*...*</a:t>
            </a:r>
            <a:r>
              <a:rPr lang="ru-RU" sz="20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Boolean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  <a:r>
              <a:rPr lang="ru-RU" sz="21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1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*...*</a:t>
            </a:r>
            <a:r>
              <a:rPr lang="ru-RU" sz="21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operator()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Null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 {</a:t>
            </a:r>
            <a:r>
              <a:rPr lang="ru-RU" sz="21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1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*...*</a:t>
            </a:r>
            <a:r>
              <a:rPr lang="ru-RU" sz="2100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Sink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&amp;&amp;sink;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&amp;options;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std::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string_view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newlineSeparator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size_t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indentation;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private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ru-RU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//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...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5ACCB-1F34-A59D-4134-29B30D11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4762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52F4A-B42B-9A38-154C-B06B77612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71F05-8A23-6DF4-8BC7-AD9E07912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none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serializeToString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output:</a:t>
            </a:r>
          </a:p>
          <a:p>
            <a:pPr marL="0" indent="0">
              <a:buNone/>
            </a:pP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{"decimal":3.14,"null":null,"boolean":true,"nested object":{"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foo":"bar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"},"integer":42,"string":"hello","array":[1,2,1234.5678]}</a:t>
            </a:r>
            <a:endParaRPr lang="ru-RU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FAB42-CE09-989E-83CA-833754AA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78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714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52F4A-B42B-9A38-154C-B06B77612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71F05-8A23-6DF4-8BC7-AD9E07912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none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&lt;&lt;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serializeToString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{ 2 });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FAB42-CE09-989E-83CA-833754AA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79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4F51B0-46D9-8F2B-428F-EC3A7BA99485}"/>
              </a:ext>
            </a:extLst>
          </p:cNvPr>
          <p:cNvSpPr txBox="1"/>
          <p:nvPr/>
        </p:nvSpPr>
        <p:spPr>
          <a:xfrm>
            <a:off x="8251115" y="856357"/>
            <a:ext cx="3940886" cy="6001643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output: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{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"decimal":3.14,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null":null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boolean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":true,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"nested object":{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"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foo":"bar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},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"integer":42,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string":"hello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",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"array":[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1,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2,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1234.5678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]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}</a:t>
            </a:r>
            <a:endParaRPr lang="ru-RU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4CAFEAC-21B3-1477-15F7-85CCBD70FA1C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6820350" y="892885"/>
            <a:ext cx="0" cy="35071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631C997-AD09-65A6-16F6-A1D9AB8E81E7}"/>
              </a:ext>
            </a:extLst>
          </p:cNvPr>
          <p:cNvSpPr txBox="1"/>
          <p:nvPr/>
        </p:nvSpPr>
        <p:spPr>
          <a:xfrm>
            <a:off x="6314741" y="1243598"/>
            <a:ext cx="1011217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indent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11212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B7CFC-6352-B988-212D-A953E357C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string escaping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748C-FD97-68E0-4C32-47E985403C09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text with newline</a:t>
            </a:r>
            <a:r>
              <a:rPr lang="en-US" dirty="0">
                <a:solidFill>
                  <a:srgbClr val="FF0000">
                    <a:alpha val="34000"/>
                  </a:srgbClr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⏎</a:t>
            </a:r>
          </a:p>
          <a:p>
            <a:pPr marL="0" indent="0">
              <a:buNone/>
            </a:pPr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 and </a:t>
            </a:r>
            <a:r>
              <a:rPr lang="en-US" dirty="0">
                <a:solidFill>
                  <a:schemeClr val="accent1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quotation marks</a:t>
            </a:r>
            <a:r>
              <a:rPr lang="en-US" dirty="0">
                <a:solidFill>
                  <a:schemeClr val="accent1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</a:p>
          <a:p>
            <a:pPr marL="0" indent="0">
              <a:buNone/>
            </a:pPr>
            <a:endParaRPr lang="en-US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indent="0">
              <a:buNone/>
            </a:pPr>
            <a:endParaRPr lang="en-US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text with newline</a:t>
            </a:r>
            <a:r>
              <a:rPr lang="en-US" dirty="0">
                <a:solidFill>
                  <a:srgbClr val="FF0000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\n</a:t>
            </a:r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 and </a:t>
            </a:r>
            <a:r>
              <a:rPr lang="en-US" dirty="0">
                <a:solidFill>
                  <a:schemeClr val="accent1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\"</a:t>
            </a:r>
            <a:r>
              <a:rPr lang="en-US" dirty="0">
                <a:latin typeface="Cascadia Mono" panose="020B0609020000020004" pitchFamily="49" charset="0"/>
                <a:cs typeface="Cascadia Mono" panose="020B0609020000020004" pitchFamily="49" charset="0"/>
              </a:rPr>
              <a:t>quotation marks</a:t>
            </a:r>
            <a:r>
              <a:rPr lang="en-US" dirty="0">
                <a:solidFill>
                  <a:schemeClr val="accent1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\"</a:t>
            </a:r>
            <a:endParaRPr lang="ru-RU" dirty="0">
              <a:solidFill>
                <a:schemeClr val="accent1"/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35081-E0CD-B191-DDDE-62D4441D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8</a:t>
            </a:fld>
            <a:endParaRPr lang="ru-RU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62F905B-CEFC-B982-652A-CDC75C4DA1F8}"/>
              </a:ext>
            </a:extLst>
          </p:cNvPr>
          <p:cNvSpPr/>
          <p:nvPr/>
        </p:nvSpPr>
        <p:spPr>
          <a:xfrm>
            <a:off x="2851428" y="1583444"/>
            <a:ext cx="540689" cy="5400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15163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52F4A-B42B-9A38-154C-B06B77612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71F05-8A23-6DF4-8BC7-AD9E07912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none"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.indent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2;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.sortObjectKeys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true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serializeToStream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FAB42-CE09-989E-83CA-833754AA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80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4D4C9-CE39-B03B-BB13-0043A329D79A}"/>
              </a:ext>
            </a:extLst>
          </p:cNvPr>
          <p:cNvSpPr txBox="1"/>
          <p:nvPr/>
        </p:nvSpPr>
        <p:spPr>
          <a:xfrm>
            <a:off x="8251115" y="856357"/>
            <a:ext cx="3940886" cy="6001643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output: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{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"array":[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1,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2,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1234.5678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],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boolean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":true,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"decimal":3.14,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"integer":42,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"nested object":{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"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foo":"bar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},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null":null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string":"hello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}</a:t>
            </a:r>
            <a:endParaRPr lang="ru-RU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0039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52F4A-B42B-9A38-154C-B06B77612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71F05-8A23-6DF4-8BC7-AD9E07912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none"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.indent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2;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serializeToStream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FAB42-CE09-989E-83CA-833754AA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81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91CB4-63A7-9B0B-AC1F-ED8B87D1F686}"/>
              </a:ext>
            </a:extLst>
          </p:cNvPr>
          <p:cNvSpPr txBox="1"/>
          <p:nvPr/>
        </p:nvSpPr>
        <p:spPr>
          <a:xfrm>
            <a:off x="8251115" y="856357"/>
            <a:ext cx="3940886" cy="6001643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output: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{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"decimal":3.14,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null":null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boolean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":true,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"nested object":{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"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foo":"bar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},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"integer":42,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string":"hello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",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"array":[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1,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2,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1234.5678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]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}</a:t>
            </a:r>
            <a:endParaRPr lang="ru-RU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3075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52F4A-B42B-9A38-154C-B06B77612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71F05-8A23-6DF4-8BC7-AD9E07912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none"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.indent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2;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.objectKeyValueSeparator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serializeToStream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FAB42-CE09-989E-83CA-833754AA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82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3A8AB7-F508-6F07-AB76-6D447558C2F1}"/>
              </a:ext>
            </a:extLst>
          </p:cNvPr>
          <p:cNvSpPr txBox="1"/>
          <p:nvPr/>
        </p:nvSpPr>
        <p:spPr>
          <a:xfrm>
            <a:off x="8251115" y="856357"/>
            <a:ext cx="3940886" cy="6001643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output: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{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"decimal": 3.14,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"null": null,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boolean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": true,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"nested object": {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"foo": "bar"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},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"integer": 42,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"string": "hello",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"array": [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1,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2,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1234.5678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]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}</a:t>
            </a:r>
            <a:endParaRPr lang="ru-RU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5744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C47A8-C6EF-D460-27CD-A21C7C4AE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.indent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2;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.nullLiteral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[90mnull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[0m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da-DK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da-DK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.falseLiteral </a:t>
            </a:r>
            <a:r>
              <a:rPr lang="da-DK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da-DK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da-DK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da-DK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da-DK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[96mfalse</a:t>
            </a:r>
            <a:r>
              <a:rPr lang="da-DK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da-DK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[0m</a:t>
            </a:r>
            <a:r>
              <a:rPr lang="da-DK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da-DK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da-DK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da-DK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.trueLiteral </a:t>
            </a:r>
            <a:r>
              <a:rPr lang="da-DK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da-DK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da-DK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da-DK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da-DK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[96mtrue</a:t>
            </a:r>
            <a:r>
              <a:rPr lang="da-DK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da-DK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[0m</a:t>
            </a:r>
            <a:r>
              <a:rPr lang="da-DK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da-DK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.emptyObject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[91m{}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[0m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.objectOpeningBrace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[91m{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[0m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.objectClosingBrace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[91m}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[0m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.objectKeyValueSeparator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[31m: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[0m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.objectMemberSeparator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[31m,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[0m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.emptyArray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[95m[]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[0m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.arrayOpeningBracket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[95m[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[0m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.arrayClosingBracket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[95m]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[0m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.arrayMemberSeparator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[35m,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[0m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.openingStringQuotation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[90m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\"\x1b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[97m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.closingStringQuotation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[90m</a:t>
            </a:r>
            <a:r>
              <a:rPr lang="en-US" sz="2000" dirty="0">
                <a:solidFill>
                  <a:srgbClr val="B776F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\"\x1b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[0m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serializeToStream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74C7B-15C5-A58E-F8C1-1441AF7FF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83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8E255F-9DE2-CA36-656B-90D7F549C67C}"/>
              </a:ext>
            </a:extLst>
          </p:cNvPr>
          <p:cNvSpPr txBox="1"/>
          <p:nvPr/>
        </p:nvSpPr>
        <p:spPr>
          <a:xfrm>
            <a:off x="8251113" y="1226372"/>
            <a:ext cx="3940886" cy="5632311"/>
          </a:xfrm>
          <a:prstGeom prst="rect">
            <a:avLst/>
          </a:prstGeom>
          <a:solidFill>
            <a:schemeClr val="tx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74856"/>
                </a:solidFill>
                <a:latin typeface="Cascadia Mono" panose="020B0609020000020004" pitchFamily="49" charset="0"/>
              </a:rPr>
              <a:t>{</a:t>
            </a:r>
            <a:br>
              <a:rPr lang="en-US" sz="2400" dirty="0">
                <a:solidFill>
                  <a:srgbClr val="E74856"/>
                </a:solidFill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F2F2F2"/>
                </a:solidFill>
                <a:latin typeface="Cascadia Mono" panose="020B0609020000020004" pitchFamily="49" charset="0"/>
              </a:rPr>
              <a:t>decimal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  <a:t>: </a:t>
            </a:r>
            <a:r>
              <a:rPr lang="en-US" sz="2400" dirty="0">
                <a:solidFill>
                  <a:srgbClr val="CCCCCC"/>
                </a:solidFill>
                <a:latin typeface="Cascadia Mono" panose="020B0609020000020004" pitchFamily="49" charset="0"/>
              </a:rPr>
              <a:t>3.14</a:t>
            </a:r>
            <a: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  <a:t>,</a:t>
            </a:r>
            <a:b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F2F2F2"/>
                </a:solidFill>
                <a:latin typeface="Cascadia Mono" panose="020B0609020000020004" pitchFamily="49" charset="0"/>
              </a:rPr>
              <a:t>null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  <a:t>: 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null</a:t>
            </a:r>
            <a: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  <a:t>,</a:t>
            </a:r>
            <a:b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 err="1">
                <a:solidFill>
                  <a:srgbClr val="F2F2F2"/>
                </a:solidFill>
                <a:latin typeface="Cascadia Mono" panose="020B0609020000020004" pitchFamily="49" charset="0"/>
              </a:rPr>
              <a:t>boolean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  <a:t>: </a:t>
            </a:r>
            <a:r>
              <a:rPr lang="en-US" sz="2400" dirty="0">
                <a:solidFill>
                  <a:srgbClr val="61D6D6"/>
                </a:solidFill>
                <a:latin typeface="Cascadia Mono" panose="020B0609020000020004" pitchFamily="49" charset="0"/>
              </a:rPr>
              <a:t>true</a:t>
            </a:r>
            <a: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  <a:t>,</a:t>
            </a:r>
            <a:b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F2F2F2"/>
                </a:solidFill>
                <a:latin typeface="Cascadia Mono" panose="020B0609020000020004" pitchFamily="49" charset="0"/>
              </a:rPr>
              <a:t>nested object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  <a:t>: </a:t>
            </a:r>
            <a:r>
              <a:rPr lang="en-US" sz="2400" dirty="0">
                <a:solidFill>
                  <a:srgbClr val="E74856"/>
                </a:solidFill>
                <a:latin typeface="Cascadia Mono" panose="020B0609020000020004" pitchFamily="49" charset="0"/>
              </a:rPr>
              <a:t>{</a:t>
            </a:r>
            <a:br>
              <a:rPr lang="en-US" sz="2400" dirty="0">
                <a:solidFill>
                  <a:srgbClr val="E74856"/>
                </a:solidFill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latin typeface="Cascadia Mono" panose="020B0609020000020004" pitchFamily="49" charset="0"/>
              </a:rPr>
              <a:t>    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F2F2F2"/>
                </a:solidFill>
                <a:latin typeface="Cascadia Mono" panose="020B0609020000020004" pitchFamily="49" charset="0"/>
              </a:rPr>
              <a:t>foo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  <a:t>: 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F2F2F2"/>
                </a:solidFill>
                <a:latin typeface="Cascadia Mono" panose="020B0609020000020004" pitchFamily="49" charset="0"/>
              </a:rPr>
              <a:t>bar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b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E74856"/>
                </a:solidFill>
                <a:latin typeface="Cascadia Mono" panose="020B0609020000020004" pitchFamily="49" charset="0"/>
              </a:rPr>
              <a:t>}</a:t>
            </a:r>
            <a: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  <a:t>,</a:t>
            </a:r>
            <a:b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F2F2F2"/>
                </a:solidFill>
                <a:latin typeface="Cascadia Mono" panose="020B0609020000020004" pitchFamily="49" charset="0"/>
              </a:rPr>
              <a:t>integer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  <a:t>: </a:t>
            </a:r>
            <a:r>
              <a:rPr lang="en-US" sz="2400" dirty="0">
                <a:solidFill>
                  <a:srgbClr val="CCCCCC"/>
                </a:solidFill>
                <a:latin typeface="Cascadia Mono" panose="020B0609020000020004" pitchFamily="49" charset="0"/>
              </a:rPr>
              <a:t>42</a:t>
            </a:r>
            <a: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  <a:t>,</a:t>
            </a:r>
            <a:b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F2F2F2"/>
                </a:solidFill>
                <a:latin typeface="Cascadia Mono" panose="020B0609020000020004" pitchFamily="49" charset="0"/>
              </a:rPr>
              <a:t>string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  <a:t>: 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F2F2F2"/>
                </a:solidFill>
                <a:latin typeface="Cascadia Mono" panose="020B0609020000020004" pitchFamily="49" charset="0"/>
              </a:rPr>
              <a:t>hello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  <a:t>,</a:t>
            </a:r>
            <a:b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F2F2F2"/>
                </a:solidFill>
                <a:latin typeface="Cascadia Mono" panose="020B0609020000020004" pitchFamily="49" charset="0"/>
              </a:rPr>
              <a:t>array</a:t>
            </a:r>
            <a:r>
              <a:rPr lang="en-US" sz="2400" dirty="0">
                <a:solidFill>
                  <a:srgbClr val="767676"/>
                </a:solidFill>
                <a:latin typeface="Cascadia Mono" panose="020B0609020000020004" pitchFamily="49" charset="0"/>
              </a:rPr>
              <a:t>"</a:t>
            </a:r>
            <a:r>
              <a:rPr lang="en-US" sz="2400" dirty="0">
                <a:solidFill>
                  <a:srgbClr val="C50F1F"/>
                </a:solidFill>
                <a:latin typeface="Cascadia Mono" panose="020B0609020000020004" pitchFamily="49" charset="0"/>
              </a:rPr>
              <a:t>: </a:t>
            </a:r>
            <a:r>
              <a:rPr lang="en-US" sz="2400" dirty="0">
                <a:solidFill>
                  <a:srgbClr val="B4009E"/>
                </a:solidFill>
                <a:latin typeface="Cascadia Mono" panose="020B0609020000020004" pitchFamily="49" charset="0"/>
              </a:rPr>
              <a:t>[</a:t>
            </a:r>
            <a:br>
              <a:rPr lang="en-US" sz="2400" dirty="0">
                <a:solidFill>
                  <a:srgbClr val="B4009E"/>
                </a:solidFill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latin typeface="Cascadia Mono" panose="020B0609020000020004" pitchFamily="49" charset="0"/>
              </a:rPr>
              <a:t>    1,</a:t>
            </a:r>
            <a:br>
              <a:rPr lang="en-US" sz="2400" dirty="0">
                <a:solidFill>
                  <a:srgbClr val="CCCCCC"/>
                </a:solidFill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latin typeface="Cascadia Mono" panose="020B0609020000020004" pitchFamily="49" charset="0"/>
              </a:rPr>
              <a:t>    2,</a:t>
            </a:r>
            <a:br>
              <a:rPr lang="en-US" sz="2400" dirty="0">
                <a:solidFill>
                  <a:srgbClr val="CCCCCC"/>
                </a:solidFill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latin typeface="Cascadia Mono" panose="020B0609020000020004" pitchFamily="49" charset="0"/>
              </a:rPr>
              <a:t>    1234.5678</a:t>
            </a:r>
            <a:br>
              <a:rPr lang="en-US" sz="2400" dirty="0">
                <a:solidFill>
                  <a:srgbClr val="CCCCCC"/>
                </a:solidFill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latin typeface="Cascadia Mono" panose="020B0609020000020004" pitchFamily="49" charset="0"/>
              </a:rPr>
              <a:t>  </a:t>
            </a:r>
            <a:r>
              <a:rPr lang="en-US" sz="2400" dirty="0">
                <a:solidFill>
                  <a:srgbClr val="B4009E"/>
                </a:solidFill>
                <a:latin typeface="Cascadia Mono" panose="020B0609020000020004" pitchFamily="49" charset="0"/>
              </a:rPr>
              <a:t>]</a:t>
            </a:r>
            <a:br>
              <a:rPr lang="en-US" sz="2400" dirty="0">
                <a:solidFill>
                  <a:srgbClr val="B4009E"/>
                </a:solidFill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E74856"/>
                </a:solidFill>
                <a:latin typeface="Cascadia Mono" panose="020B0609020000020004" pitchFamily="49" charset="0"/>
              </a:rPr>
              <a:t>}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4639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C47A8-C6EF-D460-27CD-A21C7C4AE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 wrap="none">
            <a:normAutofit lnSpcReduction="10000"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SerializationOptions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.indent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2;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.nullLiteral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R"(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&lt;span style="color: gray;"&gt;null&lt;/span&gt;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)"</a:t>
            </a:r>
            <a:r>
              <a:rPr lang="en-US" sz="2000" dirty="0" err="1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.falseLiteral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R"(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&lt;span style="color: blue;"&gt;false&lt;/span&gt;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)"</a:t>
            </a:r>
            <a:r>
              <a:rPr lang="en-US" sz="2000" dirty="0" err="1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.trueLiteral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R"(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&lt;span style="color: blue;"&gt;true&lt;/span&gt;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)"</a:t>
            </a:r>
            <a:r>
              <a:rPr lang="en-US" sz="2000" dirty="0" err="1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.emptyObject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R"(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&lt;span style="color: red;"&gt;{}&lt;/span&gt;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)"</a:t>
            </a:r>
            <a:r>
              <a:rPr lang="en-US" sz="2000" dirty="0" err="1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.objectOpeningBrace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R"(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&lt;span style="color: red;"&gt;{&lt;/span&gt;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)"</a:t>
            </a:r>
            <a:r>
              <a:rPr lang="en-US" sz="2000" dirty="0" err="1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.objectClosingBrace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R"(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&lt;span style="color: red;"&gt;}&lt;/span&gt;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)"</a:t>
            </a:r>
            <a:r>
              <a:rPr lang="en-US" sz="2000" dirty="0" err="1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.objectKeyValueSeparator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R"(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&lt;span style="color: </a:t>
            </a:r>
            <a:r>
              <a:rPr lang="en-US" sz="2000" dirty="0" err="1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darkred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;"&gt;: &lt;/span&gt;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)"</a:t>
            </a:r>
            <a:r>
              <a:rPr lang="en-US" sz="2000" dirty="0" err="1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.objectMemberSeparator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R"(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&lt;span style="color: </a:t>
            </a:r>
            <a:r>
              <a:rPr lang="en-US" sz="2000" dirty="0" err="1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darkred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;"&gt;,&lt;/span&gt;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)"</a:t>
            </a:r>
            <a:r>
              <a:rPr lang="en-US" sz="2000" dirty="0" err="1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.emptyArray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R"(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&lt;span style="color: magenta;"&gt;[]&lt;/span&gt;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)"</a:t>
            </a:r>
            <a:r>
              <a:rPr lang="en-US" sz="2000" dirty="0" err="1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.arrayOpeningBracket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R"(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&lt;span style="color: magenta;"&gt;[&lt;/span&gt;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)"</a:t>
            </a:r>
            <a:r>
              <a:rPr lang="en-US" sz="2000" dirty="0" err="1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.arrayClosingBracket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R"(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&lt;span style="color: magenta;"&gt;]&lt;/span&gt;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)"</a:t>
            </a:r>
            <a:r>
              <a:rPr lang="en-US" sz="2000" dirty="0" err="1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.arrayMemberSeparator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R"(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&lt;span style="color: </a:t>
            </a:r>
            <a:r>
              <a:rPr lang="en-US" sz="2000" dirty="0" err="1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darkmagenta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;"&gt;,&lt;/span&gt;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)"</a:t>
            </a:r>
            <a:r>
              <a:rPr lang="en-US" sz="2000" dirty="0" err="1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.openingStringQuotation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R"(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&lt;span style="color: </a:t>
            </a:r>
            <a:r>
              <a:rPr lang="en-US" sz="2000" dirty="0" err="1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lightgray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;"&gt;"&lt;/span&gt;&lt;span style="color: teal;"&gt;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)"</a:t>
            </a:r>
            <a:r>
              <a:rPr lang="en-US" sz="2000" dirty="0" err="1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.closingStringQuotation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R"(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&lt;/span&gt;&lt;span style="color: </a:t>
            </a:r>
            <a:r>
              <a:rPr lang="en-US" sz="2000" dirty="0" err="1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lightgray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;"&gt;"&lt;/span&gt;</a:t>
            </a:r>
            <a:r>
              <a:rPr lang="en-US" sz="2000" dirty="0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)"</a:t>
            </a:r>
            <a:r>
              <a:rPr lang="en-US" sz="2000" dirty="0" err="1">
                <a:solidFill>
                  <a:srgbClr val="E21F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serializeToStream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(std::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 err="1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json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options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74C7B-15C5-A58E-F8C1-1441AF7FF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84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3810E9-5FD0-9A9B-4B61-7DD439EE39F1}"/>
              </a:ext>
            </a:extLst>
          </p:cNvPr>
          <p:cNvSpPr txBox="1"/>
          <p:nvPr/>
        </p:nvSpPr>
        <p:spPr>
          <a:xfrm>
            <a:off x="0" y="845599"/>
            <a:ext cx="57786973" cy="6001643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output: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&lt;span style="color: red;"&gt;{&lt;/span&gt;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teal;"&gt;decimal&lt;/span&gt;&lt;span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darkred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;"&gt;: &lt;/span&gt;3.14&lt;span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darkred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;"&gt;,&lt;/span&gt;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teal;"&gt;null&lt;/span&gt;&lt;span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darkred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;"&gt;: &lt;/span&gt;&lt;span style="color: gray;"&gt;null&lt;/span&gt;&lt;span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darkred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;"&gt;,&lt;/span&gt;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teal;"&gt;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boolean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darkred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;"&gt;: &lt;/span&gt;&lt;span style="color: blue;"&gt;true&lt;/span&gt;&lt;span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darkred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;"&gt;,&lt;/span&gt;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teal;"&gt;nested object&lt;/span&gt;&lt;span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darkred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;"&gt;: &lt;/span&gt;&lt;span style="color: red;"&gt;{&lt;/span&gt;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teal;"&gt;foo&lt;/span&gt;&lt;span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darkred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;"&gt;: 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teal;"&gt;bar&lt;/span&gt;&lt;span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&lt;span style="color: red;"&gt;}&lt;/span&gt;&lt;span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darkred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;"&gt;,&lt;/span&gt;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teal;"&gt;integer&lt;/span&gt;&lt;span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darkred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;"&gt;: &lt;/span&gt;42&lt;span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darkred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;"&gt;,&lt;/span&gt;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teal;"&gt;string&lt;/span&gt;&lt;span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darkred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;"&gt;: 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teal;"&gt;hello&lt;/span&gt;&lt;span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darkred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;"&gt;,&lt;/span&gt;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teal;"&gt;array&lt;/span&gt;&lt;span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lightgray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;"&gt;"&lt;/span&gt;&lt;span style="color: </a:t>
            </a:r>
            <a:r>
              <a:rPr lang="en-US" sz="2400" dirty="0" err="1">
                <a:latin typeface="Cascadia Mono" panose="020B0609020000020004" pitchFamily="49" charset="0"/>
                <a:cs typeface="Cascadia Mono" panose="020B0609020000020004" pitchFamily="49" charset="0"/>
              </a:rPr>
              <a:t>darkred</a:t>
            </a:r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;"&gt;: &lt;/span&gt;&lt;span style="color: magenta;"&gt;[&lt;/span&gt;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1,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2,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  1234.5678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  &lt;span style="color: magenta;"&gt;]&lt;/span&gt;</a:t>
            </a:r>
          </a:p>
          <a:p>
            <a:r>
              <a:rPr lang="en-US" sz="2400" dirty="0">
                <a:latin typeface="Cascadia Mono" panose="020B0609020000020004" pitchFamily="49" charset="0"/>
                <a:cs typeface="Cascadia Mono" panose="020B0609020000020004" pitchFamily="49" charset="0"/>
              </a:rPr>
              <a:t>&lt;span style="color: red;"&gt;}&lt;/span&gt;</a:t>
            </a:r>
            <a:endParaRPr lang="ru-RU" sz="2400" dirty="0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2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E4284086-1461-B7F1-F3E8-0636491E9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Serialization</a:t>
            </a:r>
            <a:endParaRPr lang="ru-RU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9B6BE4F-5677-A9B7-5B0A-83A901B6BE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{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decimal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8B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: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3.14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8B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,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8B0000"/>
              </a:solidFill>
              <a:effectLst/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null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8B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: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null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8B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,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8B0000"/>
              </a:solidFill>
              <a:effectLst/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boolean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8B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: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true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8B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,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8B0000"/>
              </a:solidFill>
              <a:effectLst/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nested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object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8B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: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{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400" dirty="0">
                <a:solidFill>
                  <a:srgbClr val="FF0000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  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"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foo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8B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: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bar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400" dirty="0">
                <a:solidFill>
                  <a:srgbClr val="000000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}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8B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,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8B0000"/>
              </a:solidFill>
              <a:effectLst/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integer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8B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: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42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8B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,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8B0000"/>
              </a:solidFill>
              <a:effectLst/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string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8B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: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hello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8B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,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8B0000"/>
              </a:solidFill>
              <a:effectLst/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"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array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8B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: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[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 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1,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 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2,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 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1234.5678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400" dirty="0">
                <a:solidFill>
                  <a:srgbClr val="000000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]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}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scadia Mono" panose="020B0609020000020004" pitchFamily="49" charset="0"/>
                <a:cs typeface="Cascadia Mono" panose="020B0609020000020004" pitchFamily="49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74C7B-15C5-A58E-F8C1-1441AF7FF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8B2A-1579-4FD9-B7A8-599F57B197D3}" type="slidenum">
              <a:rPr lang="ru-RU" smtClean="0"/>
              <a:t>85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200901-1D22-48BA-37D6-72A174107245}"/>
              </a:ext>
            </a:extLst>
          </p:cNvPr>
          <p:cNvSpPr txBox="1"/>
          <p:nvPr/>
        </p:nvSpPr>
        <p:spPr>
          <a:xfrm>
            <a:off x="5034501" y="365125"/>
            <a:ext cx="212299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rendered HTML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1062331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50362E-7351-5D24-D3C1-07E29476E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5320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27B96-A984-61B0-74FE-CF2B2358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/>
              <a:t>References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26A20-01E1-771C-E90C-2A51F7273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1353800" cy="5167312"/>
          </a:xfrm>
        </p:spPr>
        <p:txBody>
          <a:bodyPr>
            <a:normAutofit/>
          </a:bodyPr>
          <a:lstStyle/>
          <a:p>
            <a:r>
              <a:rPr lang="en-US" sz="2000" dirty="0"/>
              <a:t>RFC 8259: The JavaScript Object Notation (JSON) Data Interchange Format</a:t>
            </a:r>
            <a:br>
              <a:rPr lang="en-US" sz="2000" dirty="0"/>
            </a:br>
            <a:r>
              <a:rPr lang="en-US" sz="2000" dirty="0">
                <a:hlinkClick r:id="rId2"/>
              </a:rPr>
              <a:t>https://datatracker.ietf.org/doc/html/rfc8259</a:t>
            </a:r>
            <a:endParaRPr lang="en-US" sz="2000" dirty="0"/>
          </a:p>
          <a:p>
            <a:r>
              <a:rPr lang="en-US" sz="2000" dirty="0"/>
              <a:t>ANSI escape code: Colors </a:t>
            </a:r>
            <a:r>
              <a:rPr lang="en-US" sz="2000" dirty="0">
                <a:hlinkClick r:id="rId3"/>
              </a:rPr>
              <a:t>https://en.wikipedia.org/wiki/ANSI_escape_code#Colors</a:t>
            </a:r>
            <a:endParaRPr lang="en-US" sz="2000" dirty="0"/>
          </a:p>
          <a:p>
            <a:r>
              <a:rPr lang="en-US" sz="2000" dirty="0" err="1"/>
              <a:t>minjsoncpp</a:t>
            </a:r>
            <a:r>
              <a:rPr lang="en-US" sz="2000" dirty="0"/>
              <a:t> — Minimalistic JSON C++ library </a:t>
            </a:r>
            <a:r>
              <a:rPr lang="en-US" sz="2000" dirty="0">
                <a:hlinkClick r:id="rId4"/>
              </a:rPr>
              <a:t>https://github.com/toughengineer/minjsoncpp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A113B-20BD-50D2-FDDE-FC547359C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73278B2A-1579-4FD9-B7A8-599F57B197D3}" type="slidenum">
              <a:rPr lang="ru-RU" smtClean="0"/>
              <a:t>87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16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21A16-DE1B-EEF8-F2AD-5196A1C8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438"/>
            <a:ext cx="10515600" cy="1325562"/>
          </a:xfrm>
        </p:spPr>
        <p:txBody>
          <a:bodyPr/>
          <a:lstStyle/>
          <a:p>
            <a:r>
              <a:rPr lang="en-US" dirty="0"/>
              <a:t>JSON string escaping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3C089-8D95-5579-CFC3-163F06681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0"/>
            <a:ext cx="2743200" cy="365125"/>
          </a:xfrm>
        </p:spPr>
        <p:txBody>
          <a:bodyPr/>
          <a:lstStyle/>
          <a:p>
            <a:fld id="{73278B2A-1579-4FD9-B7A8-599F57B197D3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E618786F-76AE-8A5A-3AF5-0C80FB2792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057199"/>
              </p:ext>
            </p:extLst>
          </p:nvPr>
        </p:nvGraphicFramePr>
        <p:xfrm>
          <a:off x="838200" y="365125"/>
          <a:ext cx="6088762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1293">
                  <a:extLst>
                    <a:ext uri="{9D8B030D-6E8A-4147-A177-3AD203B41FA5}">
                      <a16:colId xmlns:a16="http://schemas.microsoft.com/office/drawing/2014/main" val="949155146"/>
                    </a:ext>
                  </a:extLst>
                </a:gridCol>
                <a:gridCol w="1438593">
                  <a:extLst>
                    <a:ext uri="{9D8B030D-6E8A-4147-A177-3AD203B41FA5}">
                      <a16:colId xmlns:a16="http://schemas.microsoft.com/office/drawing/2014/main" val="3151823778"/>
                    </a:ext>
                  </a:extLst>
                </a:gridCol>
                <a:gridCol w="3198876">
                  <a:extLst>
                    <a:ext uri="{9D8B030D-6E8A-4147-A177-3AD203B41FA5}">
                      <a16:colId xmlns:a16="http://schemas.microsoft.com/office/drawing/2014/main" val="286301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Character</a:t>
                      </a:r>
                      <a:endParaRPr lang="ru-RU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Escaped</a:t>
                      </a:r>
                      <a:endParaRPr lang="ru-RU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Description</a:t>
                      </a:r>
                      <a:endParaRPr lang="ru-RU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1203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"</a:t>
                      </a:r>
                      <a:endParaRPr lang="ru-RU" sz="24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\"</a:t>
                      </a:r>
                      <a:endParaRPr lang="ru-RU" sz="24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quotation mark U+0022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542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\</a:t>
                      </a:r>
                      <a:endParaRPr lang="ru-RU" sz="24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\\</a:t>
                      </a:r>
                      <a:endParaRPr lang="ru-RU" sz="24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reverse solidus U+005C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582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/</a:t>
                      </a:r>
                      <a:endParaRPr lang="ru-RU" sz="24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\/</a:t>
                      </a:r>
                      <a:endParaRPr lang="ru-RU" sz="24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solidus U+002F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29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\b</a:t>
                      </a:r>
                      <a:endParaRPr lang="ru-RU" sz="24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backspace U+0008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048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\f</a:t>
                      </a:r>
                      <a:endParaRPr lang="ru-RU" sz="24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form feed U+000C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005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\n</a:t>
                      </a:r>
                      <a:endParaRPr lang="ru-RU" sz="24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line feed U+000A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01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\r</a:t>
                      </a:r>
                      <a:endParaRPr lang="ru-RU" sz="24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carriage return U+000D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603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\t</a:t>
                      </a:r>
                      <a:endParaRPr lang="ru-RU" sz="24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tab U+0009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693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\</a:t>
                      </a:r>
                      <a:r>
                        <a:rPr lang="en-US" sz="2400" dirty="0" err="1"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uXXXX</a:t>
                      </a:r>
                      <a:endParaRPr lang="ru-RU" sz="2400" dirty="0"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any Unicode character*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6896994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E354EC-DC12-2D30-24E6-7E8BE8181661}"/>
              </a:ext>
            </a:extLst>
          </p:cNvPr>
          <p:cNvSpPr txBox="1"/>
          <p:nvPr/>
        </p:nvSpPr>
        <p:spPr>
          <a:xfrm>
            <a:off x="7306234" y="365125"/>
            <a:ext cx="4885765" cy="156966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Characters that MUST be escaped: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"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\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U+0000..U+001F — control characters</a:t>
            </a:r>
          </a:p>
        </p:txBody>
      </p:sp>
    </p:spTree>
    <p:extLst>
      <p:ext uri="{BB962C8B-B14F-4D97-AF65-F5344CB8AC3E}">
        <p14:creationId xmlns:p14="http://schemas.microsoft.com/office/powerpoint/2010/main" val="1752054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7557</TotalTime>
  <Words>10455</Words>
  <Application>Microsoft Office PowerPoint</Application>
  <PresentationFormat>Widescreen</PresentationFormat>
  <Paragraphs>1765</Paragraphs>
  <Slides>87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2" baseType="lpstr">
      <vt:lpstr>Arial</vt:lpstr>
      <vt:lpstr>Calibri</vt:lpstr>
      <vt:lpstr>Cascadia Mono</vt:lpstr>
      <vt:lpstr>Calibri Light</vt:lpstr>
      <vt:lpstr>Office Theme</vt:lpstr>
      <vt:lpstr>PowerPoint Presentation</vt:lpstr>
      <vt:lpstr>JSON in C++: escaping and serialization</vt:lpstr>
      <vt:lpstr>Plan for this talk</vt:lpstr>
      <vt:lpstr>Constraints for this talk</vt:lpstr>
      <vt:lpstr>Overview of JSON</vt:lpstr>
      <vt:lpstr>Overview of JSON</vt:lpstr>
      <vt:lpstr>PowerPoint Presentation</vt:lpstr>
      <vt:lpstr>JSON string escaping</vt:lpstr>
      <vt:lpstr>JSON string escaping</vt:lpstr>
      <vt:lpstr>JSON string escaping</vt:lpstr>
      <vt:lpstr>Considerations for C++ string type</vt:lpstr>
      <vt:lpstr>JSON string escaping</vt:lpstr>
      <vt:lpstr>JSON string escaping</vt:lpstr>
      <vt:lpstr>PowerPoint Presentation</vt:lpstr>
      <vt:lpstr>JSON string escaping</vt:lpstr>
      <vt:lpstr>JSON string escaping</vt:lpstr>
      <vt:lpstr>PowerPoint Presentation</vt:lpstr>
      <vt:lpstr>PowerPoint Presentation</vt:lpstr>
      <vt:lpstr>JSON string escaping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UTF-8 crash course</vt:lpstr>
      <vt:lpstr>PowerPoint Presentation</vt:lpstr>
      <vt:lpstr>PowerPoint Presentation</vt:lpstr>
      <vt:lpstr>Typical implementation on the internets</vt:lpstr>
      <vt:lpstr>Typical implementation on the internets</vt:lpstr>
      <vt:lpstr>JSON string escaping</vt:lpstr>
      <vt:lpstr>PowerPoint Presentation</vt:lpstr>
      <vt:lpstr>PowerPoint Presentation</vt:lpstr>
      <vt:lpstr>PowerPoint Presentation</vt:lpstr>
      <vt:lpstr>Typical implementation on the internets</vt:lpstr>
      <vt:lpstr>PowerPoint Presentation</vt:lpstr>
      <vt:lpstr>UTF-16 surrogates crash course</vt:lpstr>
      <vt:lpstr>PowerPoint Presentation</vt:lpstr>
      <vt:lpstr>PowerPoint Presentation</vt:lpstr>
      <vt:lpstr>JSON string escaping</vt:lpstr>
      <vt:lpstr>JSON string escaping</vt:lpstr>
      <vt:lpstr>PowerPoint Presentation</vt:lpstr>
      <vt:lpstr>PowerPoint Presentation</vt:lpstr>
      <vt:lpstr>PowerPoint Presentation</vt:lpstr>
      <vt:lpstr>JSON string escaping</vt:lpstr>
      <vt:lpstr>Thanks for listening</vt:lpstr>
      <vt:lpstr>PowerPoint Presentation</vt:lpstr>
      <vt:lpstr>JSON in C++: escaping and serialization</vt:lpstr>
      <vt:lpstr>Mapping of JSON types into C++</vt:lpstr>
      <vt:lpstr>Mapping of JSON types into C++</vt:lpstr>
      <vt:lpstr>Value type</vt:lpstr>
      <vt:lpstr>Value type</vt:lpstr>
      <vt:lpstr>Serialization</vt:lpstr>
      <vt:lpstr>Serialization</vt:lpstr>
      <vt:lpstr>Serialization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Serialization</vt:lpstr>
      <vt:lpstr>Serialization</vt:lpstr>
      <vt:lpstr>PowerPoint Presentation</vt:lpstr>
      <vt:lpstr>Serialization</vt:lpstr>
      <vt:lpstr>Serialization</vt:lpstr>
      <vt:lpstr>Serialization</vt:lpstr>
      <vt:lpstr>PowerPoint Presentation</vt:lpstr>
      <vt:lpstr>Serialization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Serialization</vt:lpstr>
      <vt:lpstr>Serialization</vt:lpstr>
      <vt:lpstr>Serialization</vt:lpstr>
      <vt:lpstr>Serialization</vt:lpstr>
      <vt:lpstr>Serialization</vt:lpstr>
      <vt:lpstr>PowerPoint Presentation</vt:lpstr>
      <vt:lpstr>PowerPoint Presentation</vt:lpstr>
      <vt:lpstr>Serialization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JSON in C++: escaping and serialization</dc:title>
  <dc:creator>Pavel Novikov</dc:creator>
  <cp:lastModifiedBy>pavel n</cp:lastModifiedBy>
  <cp:revision>155</cp:revision>
  <dcterms:created xsi:type="dcterms:W3CDTF">2024-01-15T12:41:25Z</dcterms:created>
  <dcterms:modified xsi:type="dcterms:W3CDTF">2024-07-24T14:00:26Z</dcterms:modified>
</cp:coreProperties>
</file>