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94"/>
  </p:notesMasterIdLst>
  <p:sldIdLst>
    <p:sldId id="435" r:id="rId2"/>
    <p:sldId id="256" r:id="rId3"/>
    <p:sldId id="257" r:id="rId4"/>
    <p:sldId id="259" r:id="rId5"/>
    <p:sldId id="260" r:id="rId6"/>
    <p:sldId id="274" r:id="rId7"/>
    <p:sldId id="263" r:id="rId8"/>
    <p:sldId id="264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30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434" r:id="rId31"/>
    <p:sldId id="287" r:id="rId32"/>
    <p:sldId id="288" r:id="rId33"/>
    <p:sldId id="289" r:id="rId34"/>
    <p:sldId id="311" r:id="rId35"/>
    <p:sldId id="312" r:id="rId36"/>
    <p:sldId id="316" r:id="rId37"/>
    <p:sldId id="313" r:id="rId38"/>
    <p:sldId id="314" r:id="rId39"/>
    <p:sldId id="320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17" r:id="rId48"/>
    <p:sldId id="318" r:id="rId49"/>
    <p:sldId id="319" r:id="rId50"/>
    <p:sldId id="307" r:id="rId51"/>
    <p:sldId id="321" r:id="rId52"/>
    <p:sldId id="322" r:id="rId53"/>
    <p:sldId id="437" r:id="rId54"/>
    <p:sldId id="323" r:id="rId55"/>
    <p:sldId id="421" r:id="rId56"/>
    <p:sldId id="324" r:id="rId57"/>
    <p:sldId id="327" r:id="rId58"/>
    <p:sldId id="326" r:id="rId59"/>
    <p:sldId id="328" r:id="rId60"/>
    <p:sldId id="329" r:id="rId61"/>
    <p:sldId id="330" r:id="rId62"/>
    <p:sldId id="291" r:id="rId63"/>
    <p:sldId id="300" r:id="rId64"/>
    <p:sldId id="302" r:id="rId65"/>
    <p:sldId id="301" r:id="rId66"/>
    <p:sldId id="303" r:id="rId67"/>
    <p:sldId id="308" r:id="rId68"/>
    <p:sldId id="310" r:id="rId69"/>
    <p:sldId id="309" r:id="rId70"/>
    <p:sldId id="431" r:id="rId71"/>
    <p:sldId id="424" r:id="rId72"/>
    <p:sldId id="423" r:id="rId73"/>
    <p:sldId id="425" r:id="rId74"/>
    <p:sldId id="427" r:id="rId75"/>
    <p:sldId id="428" r:id="rId76"/>
    <p:sldId id="430" r:id="rId77"/>
    <p:sldId id="409" r:id="rId78"/>
    <p:sldId id="410" r:id="rId79"/>
    <p:sldId id="413" r:id="rId80"/>
    <p:sldId id="412" r:id="rId81"/>
    <p:sldId id="433" r:id="rId82"/>
    <p:sldId id="415" r:id="rId83"/>
    <p:sldId id="432" r:id="rId84"/>
    <p:sldId id="436" r:id="rId85"/>
    <p:sldId id="419" r:id="rId86"/>
    <p:sldId id="414" r:id="rId87"/>
    <p:sldId id="418" r:id="rId88"/>
    <p:sldId id="362" r:id="rId89"/>
    <p:sldId id="363" r:id="rId90"/>
    <p:sldId id="420" r:id="rId91"/>
    <p:sldId id="258" r:id="rId92"/>
    <p:sldId id="261" r:id="rId93"/>
  </p:sldIdLst>
  <p:sldSz cx="12192000" cy="6858000"/>
  <p:notesSz cx="6858000" cy="9144000"/>
  <p:embeddedFontLst>
    <p:embeddedFont>
      <p:font typeface="Cascadia Mono" panose="020B0609020000020004" pitchFamily="49" charset="0"/>
      <p:regular r:id="rId95"/>
      <p:bold r:id="rId96"/>
      <p:italic r:id="rId97"/>
      <p:boldItalic r:id="rId98"/>
    </p:embeddedFont>
    <p:embeddedFont>
      <p:font typeface="Impact" panose="020B0806030902050204" pitchFamily="34" charset="0"/>
      <p:regular r:id="rId9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D064898-ED57-4AC9-BEE9-228314FB58F6}">
          <p14:sldIdLst>
            <p14:sldId id="435"/>
            <p14:sldId id="256"/>
            <p14:sldId id="257"/>
            <p14:sldId id="259"/>
          </p14:sldIdLst>
        </p14:section>
        <p14:section name="overview of JSON" id="{C15FAAFD-1971-4C28-B95B-40F4C5C323CB}">
          <p14:sldIdLst>
            <p14:sldId id="260"/>
            <p14:sldId id="274"/>
            <p14:sldId id="263"/>
          </p14:sldIdLst>
        </p14:section>
        <p14:section name="value type" id="{AC763722-AFCA-4E6D-9783-CBE922420698}">
          <p14:sldIdLst>
            <p14:sldId id="264"/>
            <p14:sldId id="275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30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434"/>
            <p14:sldId id="287"/>
            <p14:sldId id="288"/>
            <p14:sldId id="289"/>
            <p14:sldId id="311"/>
            <p14:sldId id="312"/>
            <p14:sldId id="316"/>
            <p14:sldId id="313"/>
            <p14:sldId id="314"/>
            <p14:sldId id="320"/>
            <p14:sldId id="293"/>
            <p14:sldId id="294"/>
            <p14:sldId id="295"/>
            <p14:sldId id="296"/>
            <p14:sldId id="297"/>
            <p14:sldId id="298"/>
            <p14:sldId id="299"/>
            <p14:sldId id="317"/>
            <p14:sldId id="318"/>
            <p14:sldId id="319"/>
            <p14:sldId id="307"/>
            <p14:sldId id="321"/>
            <p14:sldId id="322"/>
            <p14:sldId id="437"/>
            <p14:sldId id="323"/>
            <p14:sldId id="421"/>
            <p14:sldId id="324"/>
            <p14:sldId id="327"/>
            <p14:sldId id="326"/>
            <p14:sldId id="328"/>
            <p14:sldId id="329"/>
            <p14:sldId id="330"/>
            <p14:sldId id="291"/>
            <p14:sldId id="300"/>
            <p14:sldId id="302"/>
            <p14:sldId id="301"/>
            <p14:sldId id="303"/>
            <p14:sldId id="308"/>
            <p14:sldId id="310"/>
            <p14:sldId id="309"/>
            <p14:sldId id="431"/>
          </p14:sldIdLst>
        </p14:section>
        <p14:section name="visit" id="{9496D9B9-E64E-469A-8085-322677BF53A2}">
          <p14:sldIdLst>
            <p14:sldId id="424"/>
            <p14:sldId id="423"/>
            <p14:sldId id="425"/>
            <p14:sldId id="427"/>
            <p14:sldId id="428"/>
            <p14:sldId id="430"/>
          </p14:sldIdLst>
        </p14:section>
        <p14:section name="allocators" id="{B489FE26-CCB8-4169-8BD0-7730674BEE50}">
          <p14:sldIdLst>
            <p14:sldId id="409"/>
            <p14:sldId id="410"/>
            <p14:sldId id="413"/>
            <p14:sldId id="412"/>
            <p14:sldId id="433"/>
            <p14:sldId id="415"/>
            <p14:sldId id="432"/>
            <p14:sldId id="436"/>
            <p14:sldId id="419"/>
            <p14:sldId id="414"/>
            <p14:sldId id="418"/>
          </p14:sldIdLst>
        </p14:section>
        <p14:section name="conclusions" id="{2B3AA4AE-7F13-4939-A3C5-2B22052533E9}">
          <p14:sldIdLst>
            <p14:sldId id="362"/>
            <p14:sldId id="363"/>
          </p14:sldIdLst>
        </p14:section>
        <p14:section name="credits" id="{5CDF2F61-4B23-4E5B-B7EB-1A49B766846A}">
          <p14:sldIdLst>
            <p14:sldId id="420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FEB"/>
    <a:srgbClr val="A1B8E1"/>
    <a:srgbClr val="B9CAE9"/>
    <a:srgbClr val="74531F"/>
    <a:srgbClr val="2B91AF"/>
    <a:srgbClr val="FF7F7F"/>
    <a:srgbClr val="FFDF7F"/>
    <a:srgbClr val="0000FF"/>
    <a:srgbClr val="7F7F7F"/>
    <a:srgbClr val="B7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31" autoAdjust="0"/>
  </p:normalViewPr>
  <p:slideViewPr>
    <p:cSldViewPr snapToGrid="0">
      <p:cViewPr varScale="1">
        <p:scale>
          <a:sx n="120" d="100"/>
          <a:sy n="120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F407-4398-4417-B986-009B0C1EE0B7}" type="datetimeFigureOut">
              <a:rPr lang="ru-RU" smtClean="0"/>
              <a:t>2025-02-25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D05F-4945-4648-8BD7-5DF935E84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41C4-3048-6E8D-023D-E19C6F5F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47C59-5C2F-C6B6-5F0C-9CC8C665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41A3-3F70-53D2-5481-AD638F8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1DC5EC-F4B8-4CC6-A058-A311C70C75B7}" type="datetime1">
              <a:rPr lang="ru-RU" smtClean="0"/>
              <a:t>2025-02-25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F17B-C6D1-9CAA-79B3-9D97572D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06A7-9844-3560-B3AE-D7887FDF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FFC4-54BB-2EB6-DAB2-B9D36F5C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15AF-4CD1-1116-B8C0-16B53095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BF11-0BF7-B5CF-55F9-4CAE00BC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D8895-27F8-41A0-9BB9-27DFF7DE3C1F}" type="datetime1">
              <a:rPr lang="ru-RU" smtClean="0"/>
              <a:t>2025-02-25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AAB3-4E82-BE5A-8AAC-EB22D158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D4E6-B420-19E3-BCEC-13F99956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2A5CC-C0CB-5AA2-16B6-3FB57724D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FCE2B-19E8-9384-8866-222449BD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4A34-14C5-20F6-6508-3B546E4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B5E17-982C-45A9-BFE5-62C080F18C2C}" type="datetime1">
              <a:rPr lang="ru-RU" smtClean="0"/>
              <a:t>2025-02-25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E341-4A3F-9D14-F54A-2A67C606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4E13-7610-EE50-22E4-F15A9A69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6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A58A-D31D-E581-876B-0E04F39E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8B61-088B-2D3B-78F7-F463B6EB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4817-01EB-DB0F-9D2E-BD758D0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23B836-BEE5-42EA-85C5-2BD5F95C27EE}" type="datetime1">
              <a:rPr lang="ru-RU" smtClean="0"/>
              <a:t>2025-02-25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C012-E75F-F82B-00AD-ED48D83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EE18-3CA4-91B7-1480-BFC24210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5E41-7B8C-39A1-9210-65E621D4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D71A-367A-AD91-F850-1E8553D2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24D-9916-F8A8-99EA-38FABE3A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C2A83-CDD7-46E0-B972-D39ADD78515C}" type="datetime1">
              <a:rPr lang="ru-RU" smtClean="0"/>
              <a:t>2025-02-25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BA48-66DE-CAC4-B0BF-3E585183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F5D0-84B7-2CA5-D9C3-694E2E39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AEC4-E405-60A3-D51D-F75A5445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5969-D61F-A059-DAF8-8ACFD1997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F1695-41F9-7226-0A25-3B2F6D88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49-C1D9-02CF-C0F5-E82D7452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42643-104E-4346-995E-C520BCE03A0F}" type="datetime1">
              <a:rPr lang="ru-RU" smtClean="0"/>
              <a:t>2025-02-25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6F6C5-E50E-60A3-7D32-F24FA870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60132-ECCB-49C6-BE19-BE203730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ADFD-362C-E4FA-F1ED-9B275D07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014D-C10F-B17F-D7DF-44E5FAD9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884C1-E1AE-654D-9512-A5935206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CD25-DE62-3CC3-E143-C81BA46C5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E7E5-409E-117D-2B66-51CC0BA55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1BC5C-AF4F-2746-0536-B13D761A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50F63-802D-4CA1-A7F1-5755183045FB}" type="datetime1">
              <a:rPr lang="ru-RU" smtClean="0"/>
              <a:t>2025-02-25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03FE-9AE3-4495-4FE3-F0A4FEA1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5F607-D9D2-80E6-1F13-FD91E5F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763E-29FD-6003-2259-2B12BA3F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CB11-BBB5-7286-B665-CDC29A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D5ED0-A882-4C29-9ABC-CECEC26592B3}" type="datetime1">
              <a:rPr lang="ru-RU" smtClean="0"/>
              <a:t>2025-02-25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1124-AD8A-0031-3BB7-D8AF2CCE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53933-1B56-D9CE-F037-97D95FE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8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E4A6D-4DCE-C2D6-6449-3315F6C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F4E467-61EF-431B-9C74-0B1F18F5FE15}" type="datetime1">
              <a:rPr lang="ru-RU" smtClean="0"/>
              <a:t>2025-02-25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C6BF-F6CF-C553-8152-B2734D9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BB33E-18F7-D2ED-6E04-89AF247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9F3-A7AF-2E52-0F37-823E873A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A489-453C-39DF-1D8B-8923D960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54D-023C-CD8B-0858-CFB7EDE2E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CBB0-D35D-607F-8A8E-B7402A35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46814-DFB1-4D98-959F-91FE8A7AECC3}" type="datetime1">
              <a:rPr lang="ru-RU" smtClean="0"/>
              <a:t>2025-02-25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6843-09B2-C700-38F2-6627818E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8E3C3-B6DE-BC67-74CF-433DF38B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FD39-AD76-632A-5C32-CBD211A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3D260-6B50-D4AF-3810-A7BF1FD2D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0D4A6-6772-FE4D-1366-1DA3C14F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7E957-E260-327F-D237-273715F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C9CEB-EB79-4201-98CC-E46D8345B75C}" type="datetime1">
              <a:rPr lang="ru-RU" smtClean="0"/>
              <a:t>2025-02-25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66550-A499-6A52-0F52-08A07ADD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49AF-A9E5-B1EC-8F65-27EE4B6D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8640D-05D6-1D94-760F-659F59E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D90C-4477-650D-DEFB-4D1011C7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6B52-2443-9A20-FF8B-15C3BFA7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8B2A-1579-4FD9-B7A8-599F57B19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60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60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ml.org/spec/1.2.2/" TargetMode="External"/><Relationship Id="rId7" Type="http://schemas.openxmlformats.org/officeDocument/2006/relationships/hyperlink" Target="https://datatracker.ietf.org/doc/html/rfc825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el.is/c++draft/#gram" TargetMode="Externa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ptMFLSAkRj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sv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lvm/llvm-project/issues/84487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608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ughengineer/minjsoncpp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.ly/4ifnxs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oughengineer/minjsoncpp" TargetMode="External"/><Relationship Id="rId3" Type="http://schemas.openxmlformats.org/officeDocument/2006/relationships/hyperlink" Target="https://wg21.link/p0608" TargetMode="External"/><Relationship Id="rId7" Type="http://schemas.openxmlformats.org/officeDocument/2006/relationships/hyperlink" Target="https://github.com/llvm/llvm-project/issues/84487" TargetMode="External"/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tMFLSAkRj0" TargetMode="External"/><Relationship Id="rId5" Type="http://schemas.openxmlformats.org/officeDocument/2006/relationships/hyperlink" Target="https://wg21.link/p1413" TargetMode="External"/><Relationship Id="rId4" Type="http://schemas.openxmlformats.org/officeDocument/2006/relationships/hyperlink" Target="https://github.com/microsoft/STL/wiki/Macro-_MSVC_STL_UPDA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1172A-D8ED-94E4-6449-6E4C7182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B449-B17C-F23B-FCF3-895D4B24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8218-BDBF-A38D-F953-735EA675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JSON value is a union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nb-NO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nb-NO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b-NO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B406B-FAAB-C4BA-6714-FE82B0E1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9</a:t>
            </a:fld>
            <a:endParaRPr lang="ru-R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35EE2B5-7737-91D0-6FA3-B9CF2CA05218}"/>
              </a:ext>
            </a:extLst>
          </p:cNvPr>
          <p:cNvSpPr/>
          <p:nvPr/>
        </p:nvSpPr>
        <p:spPr>
          <a:xfrm>
            <a:off x="2170300" y="986284"/>
            <a:ext cx="540689" cy="54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F86E0-DCA5-6E89-59D7-10A08734504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179976" y="1932693"/>
            <a:ext cx="3288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016811-7450-DE83-ACAC-637C99DC037E}"/>
              </a:ext>
            </a:extLst>
          </p:cNvPr>
          <p:cNvSpPr txBox="1"/>
          <p:nvPr/>
        </p:nvSpPr>
        <p:spPr>
          <a:xfrm>
            <a:off x="6508813" y="1701860"/>
            <a:ext cx="64776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null</a:t>
            </a:r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598CB-8DF2-880D-3F6A-B2A950942D98}"/>
              </a:ext>
            </a:extLst>
          </p:cNvPr>
          <p:cNvSpPr txBox="1"/>
          <p:nvPr/>
        </p:nvSpPr>
        <p:spPr>
          <a:xfrm>
            <a:off x="7280089" y="3500470"/>
            <a:ext cx="254772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5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3A99-E7A9-2F31-529D-8486EB54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default </a:t>
            </a:r>
            <a:r>
              <a:rPr lang="en-US" sz="28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ctor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42;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8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1330D-6EAF-A607-DF8B-4D1F538B3A7D}"/>
              </a:ext>
            </a:extLst>
          </p:cNvPr>
          <p:cNvSpPr txBox="1"/>
          <p:nvPr/>
        </p:nvSpPr>
        <p:spPr>
          <a:xfrm>
            <a:off x="1143896" y="258185"/>
            <a:ext cx="10209904" cy="132343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remove_reference_t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D384E0F-AB3D-CC39-6B62-FE9915F32D9A}"/>
              </a:ext>
            </a:extLst>
          </p:cNvPr>
          <p:cNvSpPr/>
          <p:nvPr/>
        </p:nvSpPr>
        <p:spPr>
          <a:xfrm>
            <a:off x="6422315" y="2354533"/>
            <a:ext cx="3195021" cy="44422"/>
          </a:xfrm>
          <a:custGeom>
            <a:avLst/>
            <a:gdLst>
              <a:gd name="connsiteX0" fmla="*/ 0 w 3195021"/>
              <a:gd name="connsiteY0" fmla="*/ 12149 h 44422"/>
              <a:gd name="connsiteX1" fmla="*/ 1140311 w 3195021"/>
              <a:gd name="connsiteY1" fmla="*/ 22907 h 44422"/>
              <a:gd name="connsiteX2" fmla="*/ 1688951 w 3195021"/>
              <a:gd name="connsiteY2" fmla="*/ 44422 h 44422"/>
              <a:gd name="connsiteX3" fmla="*/ 2463501 w 3195021"/>
              <a:gd name="connsiteY3" fmla="*/ 33665 h 44422"/>
              <a:gd name="connsiteX4" fmla="*/ 2549563 w 3195021"/>
              <a:gd name="connsiteY4" fmla="*/ 22907 h 44422"/>
              <a:gd name="connsiteX5" fmla="*/ 2969111 w 3195021"/>
              <a:gd name="connsiteY5" fmla="*/ 12149 h 44422"/>
              <a:gd name="connsiteX6" fmla="*/ 3195021 w 3195021"/>
              <a:gd name="connsiteY6" fmla="*/ 1392 h 4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021" h="44422">
                <a:moveTo>
                  <a:pt x="0" y="12149"/>
                </a:moveTo>
                <a:lnTo>
                  <a:pt x="1140311" y="22907"/>
                </a:lnTo>
                <a:cubicBezTo>
                  <a:pt x="1313062" y="25448"/>
                  <a:pt x="1513345" y="36060"/>
                  <a:pt x="1688951" y="44422"/>
                </a:cubicBezTo>
                <a:lnTo>
                  <a:pt x="2463501" y="33665"/>
                </a:lnTo>
                <a:cubicBezTo>
                  <a:pt x="2492403" y="32942"/>
                  <a:pt x="2520679" y="24136"/>
                  <a:pt x="2549563" y="22907"/>
                </a:cubicBezTo>
                <a:cubicBezTo>
                  <a:pt x="2689332" y="16959"/>
                  <a:pt x="2829262" y="15735"/>
                  <a:pt x="2969111" y="12149"/>
                </a:cubicBezTo>
                <a:cubicBezTo>
                  <a:pt x="3094112" y="-5707"/>
                  <a:pt x="3019058" y="1392"/>
                  <a:pt x="3195021" y="139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C53240-0EF0-797A-2302-F24E79F5A86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883330" y="2538803"/>
            <a:ext cx="0" cy="32773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8B7420-C86C-5AC6-4497-CE729DF81113}"/>
              </a:ext>
            </a:extLst>
          </p:cNvPr>
          <p:cNvSpPr txBox="1"/>
          <p:nvPr/>
        </p:nvSpPr>
        <p:spPr>
          <a:xfrm>
            <a:off x="1682862" y="2866538"/>
            <a:ext cx="2400935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/>
              <a:t>safe to put into template </a:t>
            </a:r>
            <a:r>
              <a:rPr lang="en-US" sz="2000" err="1"/>
              <a:t>paremeters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9873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13</a:t>
            </a:fld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8069CCD-86CD-047B-DBF2-AB83785A184A}"/>
              </a:ext>
            </a:extLst>
          </p:cNvPr>
          <p:cNvSpPr/>
          <p:nvPr/>
        </p:nvSpPr>
        <p:spPr>
          <a:xfrm>
            <a:off x="6422315" y="2354533"/>
            <a:ext cx="3195021" cy="44422"/>
          </a:xfrm>
          <a:custGeom>
            <a:avLst/>
            <a:gdLst>
              <a:gd name="connsiteX0" fmla="*/ 0 w 3195021"/>
              <a:gd name="connsiteY0" fmla="*/ 12149 h 44422"/>
              <a:gd name="connsiteX1" fmla="*/ 1140311 w 3195021"/>
              <a:gd name="connsiteY1" fmla="*/ 22907 h 44422"/>
              <a:gd name="connsiteX2" fmla="*/ 1688951 w 3195021"/>
              <a:gd name="connsiteY2" fmla="*/ 44422 h 44422"/>
              <a:gd name="connsiteX3" fmla="*/ 2463501 w 3195021"/>
              <a:gd name="connsiteY3" fmla="*/ 33665 h 44422"/>
              <a:gd name="connsiteX4" fmla="*/ 2549563 w 3195021"/>
              <a:gd name="connsiteY4" fmla="*/ 22907 h 44422"/>
              <a:gd name="connsiteX5" fmla="*/ 2969111 w 3195021"/>
              <a:gd name="connsiteY5" fmla="*/ 12149 h 44422"/>
              <a:gd name="connsiteX6" fmla="*/ 3195021 w 3195021"/>
              <a:gd name="connsiteY6" fmla="*/ 1392 h 4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021" h="44422">
                <a:moveTo>
                  <a:pt x="0" y="12149"/>
                </a:moveTo>
                <a:lnTo>
                  <a:pt x="1140311" y="22907"/>
                </a:lnTo>
                <a:cubicBezTo>
                  <a:pt x="1313062" y="25448"/>
                  <a:pt x="1513345" y="36060"/>
                  <a:pt x="1688951" y="44422"/>
                </a:cubicBezTo>
                <a:lnTo>
                  <a:pt x="2463501" y="33665"/>
                </a:lnTo>
                <a:cubicBezTo>
                  <a:pt x="2492403" y="32942"/>
                  <a:pt x="2520679" y="24136"/>
                  <a:pt x="2549563" y="22907"/>
                </a:cubicBezTo>
                <a:cubicBezTo>
                  <a:pt x="2689332" y="16959"/>
                  <a:pt x="2829262" y="15735"/>
                  <a:pt x="2969111" y="12149"/>
                </a:cubicBezTo>
                <a:cubicBezTo>
                  <a:pt x="3094112" y="-5707"/>
                  <a:pt x="3019058" y="1392"/>
                  <a:pt x="3195021" y="139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A8537-C7F3-F8D7-8D43-0881BAA24522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34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ln w="6350">
                  <a:solidFill>
                    <a:srgbClr val="2B91AF"/>
                  </a:solidFill>
                  <a:prstDash val="dash"/>
                </a:ln>
                <a:noFill/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std::forward&lt;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14</a:t>
            </a:fld>
            <a:endParaRPr lang="ru-RU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5F15C56-11AE-9FFF-413C-680544A32092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546980" y="1990165"/>
            <a:ext cx="0" cy="360006"/>
          </a:xfrm>
          <a:prstGeom prst="straightConnector1">
            <a:avLst/>
          </a:prstGeom>
          <a:ln w="2540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C58F6EE-EF49-7221-CF46-503A58136135}"/>
              </a:ext>
            </a:extLst>
          </p:cNvPr>
          <p:cNvSpPr txBox="1"/>
          <p:nvPr/>
        </p:nvSpPr>
        <p:spPr>
          <a:xfrm>
            <a:off x="2651051" y="2350171"/>
            <a:ext cx="1791857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/>
              <a:t>need to be</a:t>
            </a:r>
          </a:p>
          <a:p>
            <a:r>
              <a:rPr lang="en-US" sz="2000"/>
              <a:t>the return type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97063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0&gt;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1&gt;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2&gt;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3&gt;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4&gt;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3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std::forward&lt;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(!std::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17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F714B-3B47-DE71-CF78-35F73068F892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7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fr-FR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ln w="6350">
                  <a:solidFill>
                    <a:srgbClr val="2B91AF"/>
                  </a:solidFill>
                  <a:prstDash val="dash"/>
                </a:ln>
                <a:noFill/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18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8E2B2-80E7-EBF1-F8CE-29C69F5E64EA}"/>
              </a:ext>
            </a:extLst>
          </p:cNvPr>
          <p:cNvSpPr txBox="1"/>
          <p:nvPr/>
        </p:nvSpPr>
        <p:spPr>
          <a:xfrm>
            <a:off x="6391469" y="933061"/>
            <a:ext cx="2510030" cy="230832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destructor</a:t>
            </a:r>
          </a:p>
          <a:p>
            <a:r>
              <a:rPr lang="en-US" sz="2400" dirty="0"/>
              <a:t>copy constructor</a:t>
            </a:r>
          </a:p>
          <a:p>
            <a:r>
              <a:rPr lang="en-US" sz="2400" dirty="0"/>
              <a:t>copy assignment</a:t>
            </a:r>
          </a:p>
          <a:p>
            <a:r>
              <a:rPr lang="en-US" sz="2400" dirty="0"/>
              <a:t>move constructor</a:t>
            </a:r>
          </a:p>
          <a:p>
            <a:r>
              <a:rPr lang="en-US" sz="2400" dirty="0"/>
              <a:t>move assignment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none of the above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FC9B59-10C2-E58C-62F6-54A82B912157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8901499" y="2277104"/>
            <a:ext cx="299651" cy="0"/>
          </a:xfrm>
          <a:prstGeom prst="line">
            <a:avLst/>
          </a:prstGeom>
          <a:ln w="25400" cap="rnd">
            <a:solidFill>
              <a:schemeClr val="accent2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64C8486-65E4-8407-DE24-95405500C912}"/>
              </a:ext>
            </a:extLst>
          </p:cNvPr>
          <p:cNvSpPr/>
          <p:nvPr/>
        </p:nvSpPr>
        <p:spPr>
          <a:xfrm>
            <a:off x="8780202" y="933061"/>
            <a:ext cx="121297" cy="1838712"/>
          </a:xfrm>
          <a:prstGeom prst="rightBrace">
            <a:avLst>
              <a:gd name="adj1" fmla="val 39744"/>
              <a:gd name="adj2" fmla="val 73097"/>
            </a:avLst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9A7BB5-20C6-0CEE-964E-0D43F4733968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751920" y="1499993"/>
            <a:ext cx="449230" cy="0"/>
          </a:xfrm>
          <a:prstGeom prst="line">
            <a:avLst/>
          </a:prstGeom>
          <a:ln w="25400" cap="rnd"/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98E808D-09B6-AAEE-2665-75D79D425886}"/>
              </a:ext>
            </a:extLst>
          </p:cNvPr>
          <p:cNvSpPr/>
          <p:nvPr/>
        </p:nvSpPr>
        <p:spPr>
          <a:xfrm>
            <a:off x="8630623" y="933061"/>
            <a:ext cx="121297" cy="1133864"/>
          </a:xfrm>
          <a:prstGeom prst="rightBrace">
            <a:avLst>
              <a:gd name="adj1" fmla="val 39744"/>
              <a:gd name="adj2" fmla="val 5000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4A18E-0B11-24CA-9165-E7C7F118EF6B}"/>
              </a:ext>
            </a:extLst>
          </p:cNvPr>
          <p:cNvSpPr txBox="1"/>
          <p:nvPr/>
        </p:nvSpPr>
        <p:spPr>
          <a:xfrm>
            <a:off x="9254412" y="1268769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three</a:t>
            </a:r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3E1D8-887B-03AD-FD56-833AEB43C0F4}"/>
              </a:ext>
            </a:extLst>
          </p:cNvPr>
          <p:cNvSpPr txBox="1"/>
          <p:nvPr/>
        </p:nvSpPr>
        <p:spPr>
          <a:xfrm>
            <a:off x="9254412" y="2038146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five</a:t>
            </a:r>
            <a:endParaRPr lang="ru-RU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DF269-8375-4041-0267-C0E4A9D2980D}"/>
              </a:ext>
            </a:extLst>
          </p:cNvPr>
          <p:cNvSpPr txBox="1"/>
          <p:nvPr/>
        </p:nvSpPr>
        <p:spPr>
          <a:xfrm>
            <a:off x="9254412" y="499392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Which rule?</a:t>
            </a:r>
            <a:endParaRPr lang="ru-RU" sz="24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88E3BE-EE77-DB50-681A-27BDD6D9EB9F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8901499" y="3028805"/>
            <a:ext cx="299651" cy="0"/>
          </a:xfrm>
          <a:prstGeom prst="line">
            <a:avLst/>
          </a:prstGeom>
          <a:ln w="25400" cap="rnd">
            <a:solidFill>
              <a:schemeClr val="accent6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2C24DB1-374B-35D8-3C42-3170F458520E}"/>
              </a:ext>
            </a:extLst>
          </p:cNvPr>
          <p:cNvSpPr/>
          <p:nvPr/>
        </p:nvSpPr>
        <p:spPr>
          <a:xfrm>
            <a:off x="8780202" y="2816224"/>
            <a:ext cx="121297" cy="425161"/>
          </a:xfrm>
          <a:prstGeom prst="rightBrace">
            <a:avLst>
              <a:gd name="adj1" fmla="val 39744"/>
              <a:gd name="adj2" fmla="val 50000"/>
            </a:avLst>
          </a:prstGeom>
          <a:ln w="25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2A31E-59D5-43D3-582D-3EFBD7C811C6}"/>
              </a:ext>
            </a:extLst>
          </p:cNvPr>
          <p:cNvSpPr txBox="1"/>
          <p:nvPr/>
        </p:nvSpPr>
        <p:spPr>
          <a:xfrm>
            <a:off x="9254412" y="2807523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zero</a:t>
            </a:r>
            <a:endParaRPr lang="ru-RU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A42B1-FA6B-F02C-C0D7-34CECA956BE1}"/>
              </a:ext>
            </a:extLst>
          </p:cNvPr>
          <p:cNvSpPr/>
          <p:nvPr/>
        </p:nvSpPr>
        <p:spPr>
          <a:xfrm>
            <a:off x="9254412" y="2801326"/>
            <a:ext cx="2099388" cy="461665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3" grpId="0" animBg="1"/>
      <p:bldP spid="2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0EF-8B4F-058E-24A7-A112329E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JSON in C++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a type for working with JSON values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9415-DBBC-7F77-76C1-11BA1ADC0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  <a:endParaRPr lang="ru-RU" dirty="0"/>
          </a:p>
          <a:p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1D4144-F91E-6B2E-4EFD-70ACF5FA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7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20</a:t>
            </a:fld>
            <a:endParaRPr lang="ru-RU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DE7B03D-371D-85BA-1ED7-77DEB58A30EE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782762" y="1268963"/>
            <a:ext cx="1379" cy="334759"/>
          </a:xfrm>
          <a:prstGeom prst="straightConnector1">
            <a:avLst/>
          </a:prstGeom>
          <a:ln w="2540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11F056-DD3D-E8B3-BB4A-194D69FA6475}"/>
              </a:ext>
            </a:extLst>
          </p:cNvPr>
          <p:cNvSpPr txBox="1"/>
          <p:nvPr/>
        </p:nvSpPr>
        <p:spPr>
          <a:xfrm>
            <a:off x="1148821" y="1603722"/>
            <a:ext cx="5267882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operator!=</a:t>
            </a:r>
            <a:r>
              <a:rPr lang="en-US" sz="2000"/>
              <a:t> is synthesized from </a:t>
            </a:r>
            <a:r>
              <a:rPr lang="en-US" sz="20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operator==</a:t>
            </a:r>
            <a:endParaRPr 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D90B8-C124-ED46-18EC-CE8F80042E74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781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0"/>
            <a:ext cx="1143627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E668-9961-39B3-3953-B6B22AF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862F-0767-5262-0766-E3E4A53D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=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AEC64-4DE8-1515-60E4-FD461AB1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43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C9F8-2ACB-AFC3-E214-24E5AD72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08EA8-03CD-BB7A-A216-20F4A3BD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integer: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decimal: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2AFFB-4FF4-DC8C-5F5B-BECB6DC6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C4412-0EB3-747D-D4D8-F0C3244BA83C}"/>
              </a:ext>
            </a:extLst>
          </p:cNvPr>
          <p:cNvSpPr txBox="1"/>
          <p:nvPr/>
        </p:nvSpPr>
        <p:spPr>
          <a:xfrm>
            <a:off x="2013079" y="1890408"/>
            <a:ext cx="9004041" cy="132343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{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()...;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...) -&gt;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...&gt;;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needed until 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90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116-9A45-986A-1EB3-533E1FC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219-FE68-10A4-CA5A-752DD41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4B4D-7964-47C0-B4A9-83D890A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BDA13-9C94-1279-9DD8-C26CFAE8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54207"/>
              </p:ext>
            </p:extLst>
          </p:nvPr>
        </p:nvGraphicFramePr>
        <p:xfrm>
          <a:off x="838200" y="2364687"/>
          <a:ext cx="105156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13509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6662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Clang 18 -std=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c++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MSVC (VS 2022) -</a:t>
                      </a:r>
                      <a:r>
                        <a:rPr lang="en-US" sz="2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std:c</a:t>
                      </a:r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++17</a:t>
                      </a:r>
                      <a:endParaRPr lang="ru-RU" sz="2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8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8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470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116-9A45-986A-1EB3-533E1FC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219-FE68-10A4-CA5A-752DD41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4B4D-7964-47C0-B4A9-83D890A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BDA13-9C94-1279-9DD8-C26CFAE8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539"/>
              </p:ext>
            </p:extLst>
          </p:nvPr>
        </p:nvGraphicFramePr>
        <p:xfrm>
          <a:off x="838200" y="2364687"/>
          <a:ext cx="105156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13509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6662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Clang 18 -std=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c++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MSVC (VS 2022) -</a:t>
                      </a:r>
                      <a:r>
                        <a:rPr lang="en-US" sz="2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std:c</a:t>
                      </a:r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++17</a:t>
                      </a:r>
                      <a:endParaRPr lang="ru-RU" sz="2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string: hello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8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37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116-9A45-986A-1EB3-533E1FC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219-FE68-10A4-CA5A-752DD41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42;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4B4D-7964-47C0-B4A9-83D890A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BDA13-9C94-1279-9DD8-C26CFAE8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95965"/>
              </p:ext>
            </p:extLst>
          </p:nvPr>
        </p:nvGraphicFramePr>
        <p:xfrm>
          <a:off x="838201" y="2364687"/>
          <a:ext cx="1051560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13509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6662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Clang 18 -std=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c++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MSVC (VS 2022) -</a:t>
                      </a:r>
                      <a:r>
                        <a:rPr lang="en-US" sz="2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std:c</a:t>
                      </a:r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++17</a:t>
                      </a:r>
                      <a:endParaRPr lang="ru-RU" sz="2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integer: 42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error : no viable conversion</a:t>
                      </a:r>
                    </a:p>
                    <a:p>
                      <a:r>
                        <a:rPr lang="en-US" sz="2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from 'int' to 'Value'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964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5347-265E-667B-C2A6-69550BDF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C++17 variant alternative is chosen as if by overload resolution: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Null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Boolean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integer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decimal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String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Array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Object</a:t>
            </a:r>
          </a:p>
          <a:p>
            <a:pPr marL="0" indent="0">
              <a:buNone/>
            </a:pPr>
            <a:endParaRPr lang="en-US" sz="2400" dirty="0">
              <a:solidFill>
                <a:srgbClr val="74531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calls test(bool)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calls test(bool)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test(42);     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error : call to 'test' is ambiguous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2E91-000A-CFFF-BC14-65BC254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CB323-B7A8-EF44-C134-83DB3A0B8C77}"/>
              </a:ext>
            </a:extLst>
          </p:cNvPr>
          <p:cNvSpPr txBox="1"/>
          <p:nvPr/>
        </p:nvSpPr>
        <p:spPr>
          <a:xfrm>
            <a:off x="8014996" y="1587134"/>
            <a:ext cx="4083698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This nonsense is fixed in </a:t>
            </a:r>
            <a:r>
              <a:rPr lang="en-US" sz="2400" dirty="0">
                <a:hlinkClick r:id="rId2"/>
              </a:rPr>
              <a:t>P0608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MS left the original behavior in</a:t>
            </a:r>
          </a:p>
          <a:p>
            <a:r>
              <a:rPr lang="en-US" sz="2400" dirty="0">
                <a:solidFill>
                  <a:srgbClr val="C00000"/>
                </a:solidFill>
              </a:rPr>
              <a:t>-std=</a:t>
            </a:r>
            <a:r>
              <a:rPr lang="en-US" sz="2400" dirty="0" err="1">
                <a:solidFill>
                  <a:srgbClr val="C00000"/>
                </a:solidFill>
              </a:rPr>
              <a:t>c++</a:t>
            </a:r>
            <a:r>
              <a:rPr lang="en-US" sz="2400" dirty="0">
                <a:solidFill>
                  <a:srgbClr val="C00000"/>
                </a:solidFill>
              </a:rPr>
              <a:t>17 mode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for backwards compatibility.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7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3745-53BD-5839-E899-9D206E45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A0F8-0642-3D2B-30B4-3A3C7F0DD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_MSC_VER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&amp;&amp;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400" dirty="0" err="1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cplusplus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201703L ||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400" dirty="0" err="1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cplusplus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201703L)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4A44-D2DC-EBD0-CF85-3F9B23A5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8B4-E35C-5160-1FB4-1E604C1C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32F1-4FE5-7EF5-FA92-DD47A6D7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overview of JSON</a:t>
            </a:r>
          </a:p>
          <a:p>
            <a:r>
              <a:rPr lang="en-US" dirty="0"/>
              <a:t>design for a C++ type for working with JSON values</a:t>
            </a:r>
          </a:p>
          <a:p>
            <a:pPr lvl="1"/>
            <a:r>
              <a:rPr lang="en-US" dirty="0"/>
              <a:t>standard containers, 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std::variant</a:t>
            </a:r>
            <a:endParaRPr lang="en-US" dirty="0"/>
          </a:p>
          <a:p>
            <a:r>
              <a:rPr lang="en-US" dirty="0"/>
              <a:t>C++ allocator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13996-C594-56A8-F4F5-C524EB92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8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C20E-1B96-8C40-AA75-CE6E2B930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B18F-421E-37A5-B640-A6951AA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DF8F-F3F7-76E3-76D0-88316A88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_MSC_VER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&amp;&amp;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_MSVC_STL_UPDATE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 202408L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&amp;&amp;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400" dirty="0" err="1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cplusplus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201703L ||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400" dirty="0" err="1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cplusplus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201703L)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E6A77-8F96-C8FF-6A2E-08CE5CFF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437C2-FF64-D203-0738-3B52CD48CE05}"/>
              </a:ext>
            </a:extLst>
          </p:cNvPr>
          <p:cNvSpPr txBox="1"/>
          <p:nvPr/>
        </p:nvSpPr>
        <p:spPr>
          <a:xfrm>
            <a:off x="4887943" y="196909"/>
            <a:ext cx="5928482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Microsoft made </a:t>
            </a:r>
            <a:r>
              <a:rPr lang="en-US" sz="2400" dirty="0">
                <a:hlinkClick r:id="rId2"/>
              </a:rPr>
              <a:t>P0608</a:t>
            </a:r>
            <a:r>
              <a:rPr lang="en-US" sz="2400" dirty="0"/>
              <a:t> behavior unconditional in -std=</a:t>
            </a:r>
            <a:r>
              <a:rPr lang="en-US" sz="2400" dirty="0" err="1"/>
              <a:t>c++</a:t>
            </a:r>
            <a:r>
              <a:rPr lang="en-US" sz="2400" dirty="0"/>
              <a:t>17 mode in VS 2022 17.12 release.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55FFFA-26F5-704A-2CA6-37C9003B6BDB}"/>
              </a:ext>
            </a:extLst>
          </p:cNvPr>
          <p:cNvSpPr/>
          <p:nvPr/>
        </p:nvSpPr>
        <p:spPr>
          <a:xfrm>
            <a:off x="5351228" y="1685677"/>
            <a:ext cx="4738977" cy="28179"/>
          </a:xfrm>
          <a:custGeom>
            <a:avLst/>
            <a:gdLst>
              <a:gd name="connsiteX0" fmla="*/ 0 w 4738977"/>
              <a:gd name="connsiteY0" fmla="*/ 15902 h 28179"/>
              <a:gd name="connsiteX1" fmla="*/ 2464904 w 4738977"/>
              <a:gd name="connsiteY1" fmla="*/ 15902 h 28179"/>
              <a:gd name="connsiteX2" fmla="*/ 2655735 w 4738977"/>
              <a:gd name="connsiteY2" fmla="*/ 0 h 28179"/>
              <a:gd name="connsiteX3" fmla="*/ 4738977 w 4738977"/>
              <a:gd name="connsiteY3" fmla="*/ 0 h 2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77" h="28179">
                <a:moveTo>
                  <a:pt x="0" y="15902"/>
                </a:moveTo>
                <a:cubicBezTo>
                  <a:pt x="1017321" y="31315"/>
                  <a:pt x="919491" y="33201"/>
                  <a:pt x="2464904" y="15902"/>
                </a:cubicBezTo>
                <a:cubicBezTo>
                  <a:pt x="2528731" y="15188"/>
                  <a:pt x="2591904" y="0"/>
                  <a:pt x="2655735" y="0"/>
                </a:cubicBezTo>
                <a:lnTo>
                  <a:pt x="4738977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77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68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71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7C45-D1C2-3E05-BB80-A90774D7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63D779-1A7E-1B2B-0903-5CCAA842A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62125"/>
              </p:ext>
            </p:extLst>
          </p:nvPr>
        </p:nvGraphicFramePr>
        <p:xfrm>
          <a:off x="838200" y="365125"/>
          <a:ext cx="10515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2920199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35509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output:</a:t>
                      </a:r>
                      <a:endParaRPr lang="ru-RU" sz="2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23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boolean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=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7453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print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boolean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);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scadia Mono" panose="020B06090200000200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36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= </a:t>
                      </a:r>
                      <a:r>
                        <a:rPr lang="en-US" sz="2400">
                          <a:solidFill>
                            <a:srgbClr val="E21F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</a:t>
                      </a:r>
                      <a:r>
                        <a:rPr lang="en-US" sz="24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hello</a:t>
                      </a:r>
                      <a:r>
                        <a:rPr lang="en-US" sz="2400">
                          <a:solidFill>
                            <a:srgbClr val="E21F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7453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print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(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);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string: hello</a:t>
                      </a: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5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number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= 42;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7453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print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(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number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);</a:t>
                      </a: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integer: 42</a:t>
                      </a: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80502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2F81-FA1F-9FBF-3710-CA2C8409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38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2F81-FA1F-9FBF-3710-CA2C8409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33</a:t>
            </a:fld>
            <a:endParaRPr lang="ru-R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F9D4-5AFC-EB84-8787-EA984D21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nlohmann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pi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3.141},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happy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Niels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nothing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nullptr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answer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everything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42}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list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{1, 0, 2}},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currency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USD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42.99}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5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null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lang="ru-RU" sz="240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35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[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  "value"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lang="ru-RU" sz="240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73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key?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value?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"key?": "value?"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01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key?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value?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oops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[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"key?",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"value?",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"oops"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45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B455-0FBA-CC43-58AB-B0949752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46FA-E2E5-A8E5-B331-B6262526C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integer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42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decimal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3.14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1, 2, 3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 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6501-2C4D-A96D-AAF6-F7272579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38</a:t>
            </a:fld>
            <a:endParaRPr lang="ru-RU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42C8EC6-E420-69CB-E7A8-AB61D6A4E6D8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6536167" y="1748219"/>
            <a:ext cx="1813775" cy="2577487"/>
          </a:xfrm>
          <a:prstGeom prst="curved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DFEA19-A467-BAD8-36A8-34F672ED57D0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6115868" y="-947520"/>
            <a:ext cx="1167478" cy="4064381"/>
          </a:xfrm>
          <a:prstGeom prst="curved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B2CF5F-AFF5-1B25-2A0A-474F68B6CE93}"/>
              </a:ext>
            </a:extLst>
          </p:cNvPr>
          <p:cNvSpPr txBox="1"/>
          <p:nvPr/>
        </p:nvSpPr>
        <p:spPr>
          <a:xfrm>
            <a:off x="5676032" y="1668410"/>
            <a:ext cx="611153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nb-NO" sz="2400" dirty="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nb-NO" sz="2400" dirty="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b-NO" sz="2400" dirty="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 dirty="0">
              <a:solidFill>
                <a:srgbClr val="000000">
                  <a:alpha val="67000"/>
                </a:srgbClr>
              </a:solidFill>
            </a:endParaRP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7F1195C-52AD-206E-2324-AEBD6515B9E1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V="1">
            <a:off x="4513508" y="2666521"/>
            <a:ext cx="254339" cy="550821"/>
          </a:xfrm>
          <a:prstGeom prst="curved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96C736-649F-C73E-0645-2FCFDA12ABDE}"/>
              </a:ext>
            </a:extLst>
          </p:cNvPr>
          <p:cNvSpPr txBox="1"/>
          <p:nvPr/>
        </p:nvSpPr>
        <p:spPr>
          <a:xfrm>
            <a:off x="3208190" y="3069101"/>
            <a:ext cx="341579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>
              <a:solidFill>
                <a:srgbClr val="000000">
                  <a:alpha val="6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793C-9935-072F-5527-17A139A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FEE2-2FCF-E7F7-FCBB-BCFADD68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Constraints for the implementation:</a:t>
            </a:r>
          </a:p>
          <a:p>
            <a:r>
              <a:rPr lang="en-US" dirty="0"/>
              <a:t>use C++17</a:t>
            </a:r>
          </a:p>
          <a:p>
            <a:r>
              <a:rPr lang="en-US" dirty="0"/>
              <a:t>write as little code as possible</a:t>
            </a:r>
            <a:br>
              <a:rPr lang="en-US" dirty="0"/>
            </a:br>
            <a:r>
              <a:rPr lang="en-US" sz="2400" dirty="0"/>
              <a:t>(while maintaining reasonable design and performance)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in this talk: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JSON string escaping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serialization/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stringification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F47BF-D1AC-3F65-238A-B1069354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61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81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00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8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32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isInt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asInt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asInt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50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9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isNull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50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64AF-C646-FBAD-2E0B-58C728C2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20CE-8565-0402-FB1D-7ABCA54E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can do whatever std::vector allows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 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 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can do whatever std::</a:t>
            </a:r>
            <a:r>
              <a:rPr lang="en-US" sz="28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allows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073D2-BDB8-4819-3DCB-DFF9AB3B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45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054D-746A-65A3-89AF-02B7AC70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4576-81E1-43D4-8B30-58954E4C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nlohmann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list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{1, 0, 2}},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j2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list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50228-ECEC-7E91-6423-52116D9B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99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6692-2C14-241D-F923-562724B4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A13C-3D06-E569-8A43-EC5370F22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nlohmann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null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now it's an array: [ null ]</a:t>
            </a: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null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now it's an object: { "foo": null }</a:t>
            </a:r>
            <a:endParaRPr lang="en-US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42;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compiles, throws an exception</a:t>
            </a:r>
            <a:endParaRPr lang="en-US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1CAE2-215B-25D0-E9CF-387FF93C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48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151AC-45E9-8654-20A3-C76E8028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78" y="1455089"/>
            <a:ext cx="3947822" cy="3947822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D352-C26C-0E75-CE5B-BCA239FF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JSON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8CF7-DE3E-C2AE-6700-E52A1762B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Douglas Crockford specified JSON in the early 2000s.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RFC 8259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ru-RU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C4EF5-59FE-6CB3-44CF-9012B16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036289-6001-B8D9-039E-2E0FCE388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68432"/>
              </p:ext>
            </p:extLst>
          </p:nvPr>
        </p:nvGraphicFramePr>
        <p:xfrm>
          <a:off x="838200" y="1874520"/>
          <a:ext cx="705085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416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2916682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800"/>
                        <a:t> or </a:t>
                      </a:r>
                      <a:r>
                        <a:rPr lang="en-US" sz="28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array (sequence)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8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8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object (dictionary)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DF74820F-1944-40F5-7B71-501896FFA355}"/>
              </a:ext>
            </a:extLst>
          </p:cNvPr>
          <p:cNvSpPr/>
          <p:nvPr/>
        </p:nvSpPr>
        <p:spPr>
          <a:xfrm>
            <a:off x="7912241" y="1874520"/>
            <a:ext cx="214686" cy="2053424"/>
          </a:xfrm>
          <a:prstGeom prst="rightBrace">
            <a:avLst>
              <a:gd name="adj1" fmla="val 41666"/>
              <a:gd name="adj2" fmla="val 5000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432D533-4AA5-A439-3354-CF206AE059C6}"/>
              </a:ext>
            </a:extLst>
          </p:cNvPr>
          <p:cNvSpPr/>
          <p:nvPr/>
        </p:nvSpPr>
        <p:spPr>
          <a:xfrm>
            <a:off x="7912241" y="3959750"/>
            <a:ext cx="214686" cy="1023730"/>
          </a:xfrm>
          <a:prstGeom prst="rightBrace">
            <a:avLst>
              <a:gd name="adj1" fmla="val 41666"/>
              <a:gd name="adj2" fmla="val 5000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5FC0-7447-2514-5A06-29E59ED61326}"/>
              </a:ext>
            </a:extLst>
          </p:cNvPr>
          <p:cNvSpPr txBox="1"/>
          <p:nvPr/>
        </p:nvSpPr>
        <p:spPr>
          <a:xfrm>
            <a:off x="8126927" y="2298085"/>
            <a:ext cx="203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primitive types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scalar types</a:t>
            </a:r>
            <a:endParaRPr lang="ru-RU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CC2CB-29C9-E613-0D1D-EF24E13D9D9D}"/>
              </a:ext>
            </a:extLst>
          </p:cNvPr>
          <p:cNvSpPr txBox="1"/>
          <p:nvPr/>
        </p:nvSpPr>
        <p:spPr>
          <a:xfrm>
            <a:off x="8126927" y="3871450"/>
            <a:ext cx="221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structured types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collection types</a:t>
            </a:r>
            <a:endParaRPr lang="ru-RU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2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BFDF-8427-5809-8E7E-07E07D54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*item</a:t>
            </a:r>
            <a:endParaRPr lang="en-US" sz="2800" dirty="0">
              <a:solidFill>
                <a:srgbClr val="008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49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082207-D533-40DF-F0F6-4241F3D0BF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61527" y="2123472"/>
            <a:ext cx="0" cy="23424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37B149-D50F-FE8D-2552-CAE1469E1C74}"/>
              </a:ext>
            </a:extLst>
          </p:cNvPr>
          <p:cNvSpPr txBox="1"/>
          <p:nvPr/>
        </p:nvSpPr>
        <p:spPr>
          <a:xfrm>
            <a:off x="4394188" y="1600252"/>
            <a:ext cx="4534678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 </a:t>
            </a:r>
            <a:r>
              <a:rPr lang="en-US" sz="2800" dirty="0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 is an object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21412-E41B-B13B-8149-9E9F677BD54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908288" y="2886635"/>
            <a:ext cx="0" cy="115539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1C1F1D-B46D-0262-EE65-A0BDB54AD95F}"/>
              </a:ext>
            </a:extLst>
          </p:cNvPr>
          <p:cNvSpPr txBox="1"/>
          <p:nvPr/>
        </p:nvSpPr>
        <p:spPr>
          <a:xfrm>
            <a:off x="5598458" y="4042031"/>
            <a:ext cx="4619659" cy="138499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</a:t>
            </a:r>
          </a:p>
          <a:p>
            <a:r>
              <a:rPr lang="en-US" sz="2800" dirty="0" err="1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 err="1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8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800" dirty="0">
                <a:solidFill>
                  <a:srgbClr val="E21F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endParaRPr lang="en-US" sz="2800" dirty="0">
              <a:solidFill>
                <a:srgbClr val="008080">
                  <a:alpha val="67000"/>
                </a:srgbClr>
              </a:solidFill>
            </a:endParaRPr>
          </a:p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is an array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BFDF-8427-5809-8E7E-07E07D54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 } },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two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*foo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50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082207-D533-40DF-F0F6-4241F3D0BF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22430" y="2123472"/>
            <a:ext cx="0" cy="23424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37B149-D50F-FE8D-2552-CAE1469E1C74}"/>
              </a:ext>
            </a:extLst>
          </p:cNvPr>
          <p:cNvSpPr txBox="1"/>
          <p:nvPr/>
        </p:nvSpPr>
        <p:spPr>
          <a:xfrm>
            <a:off x="3555091" y="1600252"/>
            <a:ext cx="4534678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 </a:t>
            </a:r>
            <a:r>
              <a:rPr lang="en-US" sz="2800" dirty="0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 is an array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21412-E41B-B13B-8149-9E9F677BD54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864796" y="2886635"/>
            <a:ext cx="0" cy="115539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1C1F1D-B46D-0262-EE65-A0BDB54AD95F}"/>
              </a:ext>
            </a:extLst>
          </p:cNvPr>
          <p:cNvSpPr txBox="1"/>
          <p:nvPr/>
        </p:nvSpPr>
        <p:spPr>
          <a:xfrm>
            <a:off x="4554966" y="4042031"/>
            <a:ext cx="4619659" cy="138499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</a:t>
            </a:r>
          </a:p>
          <a:p>
            <a:r>
              <a:rPr lang="en-US" sz="2800" dirty="0" err="1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 err="1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8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endParaRPr lang="en-US" sz="2800" dirty="0">
              <a:solidFill>
                <a:srgbClr val="008080">
                  <a:alpha val="67000"/>
                </a:srgbClr>
              </a:solidFill>
            </a:endParaRPr>
          </a:p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is an object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2);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51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D9191-B649-845E-2825-9C71A16CBD39}"/>
              </a:ext>
            </a:extLst>
          </p:cNvPr>
          <p:cNvSpPr/>
          <p:nvPr/>
        </p:nvSpPr>
        <p:spPr>
          <a:xfrm>
            <a:off x="1250302" y="839755"/>
            <a:ext cx="6848669" cy="2589245"/>
          </a:xfrm>
          <a:prstGeom prst="rect">
            <a:avLst/>
          </a:prstGeom>
          <a:noFill/>
          <a:ln w="38100">
            <a:solidFill>
              <a:srgbClr val="A1B8E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210726-4493-7BAD-42C6-18C05FE628EC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674637" y="3429000"/>
            <a:ext cx="503853" cy="1516224"/>
          </a:xfrm>
          <a:prstGeom prst="straightConnector1">
            <a:avLst/>
          </a:prstGeom>
          <a:ln w="25400">
            <a:solidFill>
              <a:srgbClr val="A1B8E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7B077-0696-A4AA-E833-B66030356906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4819262" y="2911152"/>
            <a:ext cx="1404256" cy="2034072"/>
          </a:xfrm>
          <a:prstGeom prst="straightConnector1">
            <a:avLst/>
          </a:prstGeom>
          <a:ln w="25400">
            <a:solidFill>
              <a:srgbClr val="F6BE98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305B578-3EC1-FD20-DAFF-73582CE3E3CB}"/>
              </a:ext>
            </a:extLst>
          </p:cNvPr>
          <p:cNvSpPr/>
          <p:nvPr/>
        </p:nvSpPr>
        <p:spPr>
          <a:xfrm>
            <a:off x="1670180" y="1352940"/>
            <a:ext cx="6298163" cy="1558212"/>
          </a:xfrm>
          <a:prstGeom prst="rect">
            <a:avLst/>
          </a:prstGeom>
          <a:noFill/>
          <a:ln w="38100">
            <a:solidFill>
              <a:srgbClr val="F6BE9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31BE9E-0F8C-35B8-D857-FA3473148F22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4991878" y="2416628"/>
            <a:ext cx="2612571" cy="2528596"/>
          </a:xfrm>
          <a:prstGeom prst="straightConnector1">
            <a:avLst/>
          </a:prstGeom>
          <a:ln w="25400">
            <a:solidFill>
              <a:srgbClr val="B7D6A3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22A7CC-974B-C31D-D6E0-62DF4CEEB096}"/>
              </a:ext>
            </a:extLst>
          </p:cNvPr>
          <p:cNvSpPr/>
          <p:nvPr/>
        </p:nvSpPr>
        <p:spPr>
          <a:xfrm>
            <a:off x="2136710" y="1810139"/>
            <a:ext cx="5710335" cy="606489"/>
          </a:xfrm>
          <a:prstGeom prst="rect">
            <a:avLst/>
          </a:prstGeom>
          <a:noFill/>
          <a:ln w="38100">
            <a:solidFill>
              <a:srgbClr val="B7D6A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4EAD5E-E0EE-05BE-2569-308906B2D0C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6844004" y="2341984"/>
            <a:ext cx="1766596" cy="2603240"/>
          </a:xfrm>
          <a:prstGeom prst="straightConnector1">
            <a:avLst/>
          </a:prstGeom>
          <a:ln w="25400">
            <a:solidFill>
              <a:srgbClr val="FF7F7F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3FB7B-8054-46AF-5ABF-A5551629549C}"/>
              </a:ext>
            </a:extLst>
          </p:cNvPr>
          <p:cNvSpPr/>
          <p:nvPr/>
        </p:nvSpPr>
        <p:spPr>
          <a:xfrm>
            <a:off x="6662057" y="1894114"/>
            <a:ext cx="363894" cy="447870"/>
          </a:xfrm>
          <a:prstGeom prst="rect">
            <a:avLst/>
          </a:prstGeom>
          <a:noFill/>
          <a:ln w="38100">
            <a:solidFill>
              <a:srgbClr val="FF7F7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9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C72F7-11F8-4C6F-8BC3-2527182BF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E41E-7671-3CDD-AD75-424BBDDE0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342F6-3589-8684-D7E7-D700B87F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52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9C9A6-70C9-09B6-9690-93754114C74A}"/>
              </a:ext>
            </a:extLst>
          </p:cNvPr>
          <p:cNvSpPr/>
          <p:nvPr/>
        </p:nvSpPr>
        <p:spPr>
          <a:xfrm>
            <a:off x="1250302" y="839755"/>
            <a:ext cx="6848669" cy="2589245"/>
          </a:xfrm>
          <a:prstGeom prst="rect">
            <a:avLst/>
          </a:prstGeom>
          <a:noFill/>
          <a:ln w="38100">
            <a:solidFill>
              <a:srgbClr val="A1B8E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4AC4D5-48C5-BA78-4546-4D956F1C805F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674637" y="3429000"/>
            <a:ext cx="503853" cy="1516224"/>
          </a:xfrm>
          <a:prstGeom prst="straightConnector1">
            <a:avLst/>
          </a:prstGeom>
          <a:ln w="25400">
            <a:solidFill>
              <a:srgbClr val="A1B8E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42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pt-B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pt-B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pt-BR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(1);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53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D95DAD-2CB9-7861-433F-4BF3E4871B33}"/>
              </a:ext>
            </a:extLst>
          </p:cNvPr>
          <p:cNvSpPr/>
          <p:nvPr/>
        </p:nvSpPr>
        <p:spPr>
          <a:xfrm>
            <a:off x="1250302" y="3429000"/>
            <a:ext cx="597159" cy="452535"/>
          </a:xfrm>
          <a:prstGeom prst="rect">
            <a:avLst/>
          </a:prstGeom>
          <a:noFill/>
          <a:ln w="38100">
            <a:solidFill>
              <a:srgbClr val="FF7F7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F73A2-A1AD-1C39-4E39-6D7F0F3791D7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1847461" y="3655268"/>
            <a:ext cx="3191070" cy="1261965"/>
          </a:xfrm>
          <a:prstGeom prst="straightConnector1">
            <a:avLst/>
          </a:prstGeom>
          <a:ln w="25400">
            <a:solidFill>
              <a:srgbClr val="FF7F7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30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2);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54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D9191-B649-845E-2825-9C71A16CBD39}"/>
              </a:ext>
            </a:extLst>
          </p:cNvPr>
          <p:cNvSpPr/>
          <p:nvPr/>
        </p:nvSpPr>
        <p:spPr>
          <a:xfrm>
            <a:off x="1250302" y="839755"/>
            <a:ext cx="6848669" cy="2589245"/>
          </a:xfrm>
          <a:prstGeom prst="rect">
            <a:avLst/>
          </a:prstGeom>
          <a:noFill/>
          <a:ln w="38100">
            <a:solidFill>
              <a:srgbClr val="A1B8E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210726-4493-7BAD-42C6-18C05FE628EC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674637" y="3429000"/>
            <a:ext cx="503853" cy="1516224"/>
          </a:xfrm>
          <a:prstGeom prst="straightConnector1">
            <a:avLst/>
          </a:prstGeom>
          <a:ln w="25400">
            <a:solidFill>
              <a:srgbClr val="A1B8E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7B077-0696-A4AA-E833-B66030356906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4819262" y="2911152"/>
            <a:ext cx="1404256" cy="2034072"/>
          </a:xfrm>
          <a:prstGeom prst="straightConnector1">
            <a:avLst/>
          </a:prstGeom>
          <a:ln w="25400">
            <a:solidFill>
              <a:srgbClr val="F6BE98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305B578-3EC1-FD20-DAFF-73582CE3E3CB}"/>
              </a:ext>
            </a:extLst>
          </p:cNvPr>
          <p:cNvSpPr/>
          <p:nvPr/>
        </p:nvSpPr>
        <p:spPr>
          <a:xfrm>
            <a:off x="1670180" y="1352940"/>
            <a:ext cx="6298163" cy="1558212"/>
          </a:xfrm>
          <a:prstGeom prst="rect">
            <a:avLst/>
          </a:prstGeom>
          <a:noFill/>
          <a:ln w="38100">
            <a:solidFill>
              <a:srgbClr val="F6BE9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8A2FB-D344-D48B-BDF4-D1B70F329D9B}"/>
              </a:ext>
            </a:extLst>
          </p:cNvPr>
          <p:cNvSpPr txBox="1"/>
          <p:nvPr/>
        </p:nvSpPr>
        <p:spPr>
          <a:xfrm>
            <a:off x="6931185" y="4517720"/>
            <a:ext cx="69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???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EE0EC9-105D-B57B-0E70-3A74AFAF3316}"/>
              </a:ext>
            </a:extLst>
          </p:cNvPr>
          <p:cNvSpPr/>
          <p:nvPr/>
        </p:nvSpPr>
        <p:spPr>
          <a:xfrm>
            <a:off x="3573623" y="1838133"/>
            <a:ext cx="1408923" cy="27992"/>
          </a:xfrm>
          <a:custGeom>
            <a:avLst/>
            <a:gdLst>
              <a:gd name="connsiteX0" fmla="*/ 0 w 1408923"/>
              <a:gd name="connsiteY0" fmla="*/ 18661 h 27992"/>
              <a:gd name="connsiteX1" fmla="*/ 186613 w 1408923"/>
              <a:gd name="connsiteY1" fmla="*/ 9331 h 27992"/>
              <a:gd name="connsiteX2" fmla="*/ 261257 w 1408923"/>
              <a:gd name="connsiteY2" fmla="*/ 0 h 27992"/>
              <a:gd name="connsiteX3" fmla="*/ 858417 w 1408923"/>
              <a:gd name="connsiteY3" fmla="*/ 9331 h 27992"/>
              <a:gd name="connsiteX4" fmla="*/ 998376 w 1408923"/>
              <a:gd name="connsiteY4" fmla="*/ 18661 h 27992"/>
              <a:gd name="connsiteX5" fmla="*/ 1408923 w 1408923"/>
              <a:gd name="connsiteY5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923" h="27992">
                <a:moveTo>
                  <a:pt x="0" y="18661"/>
                </a:moveTo>
                <a:cubicBezTo>
                  <a:pt x="62204" y="15551"/>
                  <a:pt x="124489" y="13768"/>
                  <a:pt x="186613" y="9331"/>
                </a:cubicBezTo>
                <a:cubicBezTo>
                  <a:pt x="211624" y="7545"/>
                  <a:pt x="236182" y="0"/>
                  <a:pt x="261257" y="0"/>
                </a:cubicBezTo>
                <a:cubicBezTo>
                  <a:pt x="460335" y="0"/>
                  <a:pt x="659364" y="6221"/>
                  <a:pt x="858417" y="9331"/>
                </a:cubicBezTo>
                <a:cubicBezTo>
                  <a:pt x="905070" y="12441"/>
                  <a:pt x="951647" y="17050"/>
                  <a:pt x="998376" y="18661"/>
                </a:cubicBezTo>
                <a:cubicBezTo>
                  <a:pt x="1135179" y="23378"/>
                  <a:pt x="1272039" y="27992"/>
                  <a:pt x="1408923" y="27992"/>
                </a:cubicBezTo>
              </a:path>
            </a:pathLst>
          </a:custGeom>
          <a:noFill/>
          <a:ln w="63500" cap="rnd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74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index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get_if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index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&amp;(*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index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get_if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second;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((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2E516-7864-794A-A3BB-E6D41E055028}"/>
              </a:ext>
            </a:extLst>
          </p:cNvPr>
          <p:cNvSpPr txBox="1"/>
          <p:nvPr/>
        </p:nvSpPr>
        <p:spPr>
          <a:xfrm>
            <a:off x="1342016" y="2050713"/>
            <a:ext cx="9507967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inline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((std::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exclusive OR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fr-FR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&amp;&amp; ...);</a:t>
            </a:r>
          </a:p>
          <a:p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9A745-90AF-14E5-EA55-F595298DDCD3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91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         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E4671-7E58-D9B7-0B67-D973B0CE2EF5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08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C1B644-62D4-6CB6-67F3-FABD66C66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931"/>
              </p:ext>
            </p:extLst>
          </p:nvPr>
        </p:nvGraphicFramePr>
        <p:xfrm>
          <a:off x="534670" y="365125"/>
          <a:ext cx="11122660" cy="5109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9180">
                  <a:extLst>
                    <a:ext uri="{9D8B030D-6E8A-4147-A177-3AD203B41FA5}">
                      <a16:colId xmlns:a16="http://schemas.microsoft.com/office/drawing/2014/main" val="21701372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297487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JSON-text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value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begin-array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%x5B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[ left square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begin-object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%x7B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{ left curly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end-array  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%x5D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] right square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end-object 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%x7D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} right curly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name-separator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%x3A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: colon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value-separator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%x2C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, comma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= *(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%x20 /              ; Space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%x09 /              ; Horizontal tab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%x0A /              ; Line feed or New line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%x0D )              ; Carriage return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value = false / null / true / object / array / number / string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false = %x66.61.6c.73.65   ; false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null  = %x6e.75.6c.6c      ; null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true  = %x74.72.75.65      ; true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object = begin-object [ member *( value-separator member ) ]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 end-object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member = string name-separator value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array = begin-array [ value *( value-separator value ) ] end-array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number = [ minus ] int [ frac ] [ exp ]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decimal-point = %x2E       ; .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digit1-9 = %x31-39         ; 1-9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 = %x65 / %x45            ; e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exp = e [ minus / plus ] 1*DIGIT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frac = decimal-point 1*DIGIT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 = zero / ( digit1-9 *DIGIT )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minus = %x2D               ; -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plus = %x2B                ; +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zero = %x30                ; 0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 = quotation-mark *char quotation-mark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char = unescaped /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escape (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%x22 /          ; "    quotation mark  U+0022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%x5C /          ; \    reverse solidus U+005C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%x2F /          ; /    solidus         U+002F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%x62 /          ; b    backspace       U+0008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%x66 /          ; f    form feed       U+000C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%x6E /          ; n    line feed       U+000A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%x72 /          ; r    carriage return U+000D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%x74 /          ; t    tab             U+0009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%x75 4HEXDIG )  ;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uXXXX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        U+XXXX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escape = %x5C              ; \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quotation-mark = %x22      ; "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unescaped = %x20-21 / %x23-5B / %x5D-10FFFF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5851277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9D1AE-CB43-AC2B-6961-FCA0DB8B6B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JSON grammar defined by </a:t>
            </a:r>
            <a:r>
              <a:rPr lang="en-US" dirty="0">
                <a:hlinkClick r:id="rId2"/>
              </a:rPr>
              <a:t>RFC 8259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285CA-D569-AF8B-1A5F-F7FBD997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JSON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B8AEA-2936-533B-210B-769E0C9A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2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         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57FFC-B7C8-519F-18F4-FA6561D17267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4628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detail::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as_const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).resolve(std::forward&lt;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)...)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FC6D1-15DC-C0E6-4D00-B94F3018AAF3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102A0-7228-3A88-08BC-513B973A9ACD}"/>
              </a:ext>
            </a:extLst>
          </p:cNvPr>
          <p:cNvSpPr txBox="1"/>
          <p:nvPr/>
        </p:nvSpPr>
        <p:spPr>
          <a:xfrm>
            <a:off x="2867359" y="3429000"/>
            <a:ext cx="6457279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0);</a:t>
            </a:r>
          </a:p>
          <a:p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*item</a:t>
            </a:r>
          </a:p>
        </p:txBody>
      </p:sp>
    </p:spTree>
    <p:extLst>
      <p:ext uri="{BB962C8B-B14F-4D97-AF65-F5344CB8AC3E}">
        <p14:creationId xmlns:p14="http://schemas.microsoft.com/office/powerpoint/2010/main" val="14918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61</a:t>
            </a:fld>
            <a:endParaRPr lang="ru-R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AC53BF-9A97-ECB0-3BF6-B3AB4B6C635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774024" y="837323"/>
            <a:ext cx="569167" cy="319673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6E4790B-6DEB-C081-3AD6-43589296AD5D}"/>
              </a:ext>
            </a:extLst>
          </p:cNvPr>
          <p:cNvSpPr txBox="1"/>
          <p:nvPr/>
        </p:nvSpPr>
        <p:spPr>
          <a:xfrm>
            <a:off x="7343191" y="606490"/>
            <a:ext cx="437368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/>
              <a:t> is incomplete at this point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1302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9C10-EBA6-8B10-E068-B68460F9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01BC-9F6D-99AA-E66C-B0FD4D58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dirty="0"/>
              <a:t> has to support incomplete types according to the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dirty="0"/>
              <a:t> does not </a:t>
            </a:r>
            <a:r>
              <a:rPr lang="en-US" i="1" dirty="0"/>
              <a:t>have to</a:t>
            </a:r>
            <a:r>
              <a:rPr lang="en-US" dirty="0"/>
              <a:t> support incomplete types, but de facto supports them in all major implementations of</a:t>
            </a:r>
            <a:br>
              <a:rPr lang="en-US" dirty="0"/>
            </a:br>
            <a:r>
              <a:rPr lang="en-US" dirty="0"/>
              <a:t>the C++ standard library</a:t>
            </a:r>
          </a:p>
          <a:p>
            <a:pPr marL="0" indent="0">
              <a:buNone/>
            </a:pPr>
            <a:r>
              <a:rPr lang="en-US" dirty="0"/>
              <a:t>except for </a:t>
            </a:r>
            <a:r>
              <a:rPr lang="en-US" dirty="0" err="1">
                <a:solidFill>
                  <a:srgbClr val="C00000"/>
                </a:solidFill>
              </a:rPr>
              <a:t>libstdc</a:t>
            </a:r>
            <a:r>
              <a:rPr lang="en-US" dirty="0">
                <a:solidFill>
                  <a:srgbClr val="C00000"/>
                </a:solidFill>
              </a:rPr>
              <a:t>++ versions &lt;12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596BB-5091-1CCB-2923-2711652C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3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(_GLIBCXX_RELEASE) || _GLIBCXX_RELEASE &gt;= 12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#else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5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AA6-62D0-08EE-F12F-373FF9CE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alignas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storage[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0965C-2104-0FE8-AB72-EBB200B42434}"/>
              </a:ext>
            </a:extLst>
          </p:cNvPr>
          <p:cNvSpPr txBox="1"/>
          <p:nvPr/>
        </p:nvSpPr>
        <p:spPr>
          <a:xfrm>
            <a:off x="1208598" y="3490622"/>
            <a:ext cx="66982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aligned_storage</a:t>
            </a:r>
            <a:r>
              <a:rPr lang="en-US" sz="2400" dirty="0"/>
              <a:t> is deprecated in C++23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74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)...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~Workaround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&amp;().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~Variant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is_nothrow_move_assignable_v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~Workaround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&gt;);</a:t>
            </a: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67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9F24D-C6C8-95B4-2511-5CC2C8555558}"/>
              </a:ext>
            </a:extLst>
          </p:cNvPr>
          <p:cNvSpPr txBox="1"/>
          <p:nvPr/>
        </p:nvSpPr>
        <p:spPr>
          <a:xfrm>
            <a:off x="6884345" y="880610"/>
            <a:ext cx="15862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five</a:t>
            </a:r>
            <a:endParaRPr lang="ru-RU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572E4-F439-48E1-996F-9F08CA9A397C}"/>
              </a:ext>
            </a:extLst>
          </p:cNvPr>
          <p:cNvSpPr txBox="1"/>
          <p:nvPr/>
        </p:nvSpPr>
        <p:spPr>
          <a:xfrm>
            <a:off x="6627753" y="223319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Which rule?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900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launder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*&gt;(&amp;storage));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launder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*&gt;(&amp;storage));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&amp;&amp;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2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40137-C840-4E05-0A04-D144173C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41647"/>
            <a:ext cx="9677398" cy="6774706"/>
          </a:xfrm>
          <a:prstGeom prst="rect">
            <a:avLst/>
          </a:prstGeom>
          <a:ln w="31750">
            <a:solidFill>
              <a:srgbClr val="C00000"/>
            </a:solidFill>
            <a:prstDash val="lgDash"/>
          </a:ln>
          <a:effectLst/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509C817-EE64-B9A2-C8BA-A8B8137EB563}"/>
              </a:ext>
            </a:extLst>
          </p:cNvPr>
          <p:cNvSpPr txBox="1"/>
          <p:nvPr/>
        </p:nvSpPr>
        <p:spPr>
          <a:xfrm>
            <a:off x="1600382" y="2321004"/>
            <a:ext cx="43671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YAML</a:t>
            </a:r>
          </a:p>
          <a:p>
            <a:r>
              <a:rPr lang="en-US" sz="280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https://yaml.org/spec/1.2.2/</a:t>
            </a:r>
            <a:endParaRPr lang="ru-RU" sz="2800">
              <a:effectLst>
                <a:glow rad="88900">
                  <a:schemeClr val="bg1"/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4EA25-33A8-B0B7-FFCC-75ABD46A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544" y="570506"/>
            <a:ext cx="4832615" cy="5716988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  <a:prstDash val="lgDash"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AB0E10C0-1F21-4C82-5EE4-5A1775073AC8}"/>
              </a:ext>
            </a:extLst>
          </p:cNvPr>
          <p:cNvSpPr txBox="1"/>
          <p:nvPr/>
        </p:nvSpPr>
        <p:spPr>
          <a:xfrm>
            <a:off x="5967541" y="2321004"/>
            <a:ext cx="4832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/>
                </a:solidFill>
                <a:effectLst>
                  <a:glow rad="88900">
                    <a:schemeClr val="bg1"/>
                  </a:glow>
                </a:effectLst>
              </a:rPr>
              <a:t>C++</a:t>
            </a:r>
          </a:p>
          <a:p>
            <a:pPr algn="ctr"/>
            <a:r>
              <a:rPr lang="en-US" sz="28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https://eel.is/c++draft/#gram</a:t>
            </a:r>
            <a:endParaRPr lang="ru-RU" sz="2800" dirty="0">
              <a:effectLst>
                <a:glow rad="88900">
                  <a:schemeClr val="bg1"/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8F425-7672-4BE8-417E-1CDE034EA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49" y="1104844"/>
            <a:ext cx="3367348" cy="4648311"/>
          </a:xfrm>
          <a:prstGeom prst="rect">
            <a:avLst/>
          </a:prstGeom>
          <a:ln w="31750">
            <a:solidFill>
              <a:srgbClr val="00B050"/>
            </a:solidFill>
            <a:prstDash val="lgDash"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TextBox 3">
            <a:hlinkClick r:id="rId7"/>
            <a:extLst>
              <a:ext uri="{FF2B5EF4-FFF2-40B4-BE49-F238E27FC236}">
                <a16:creationId xmlns:a16="http://schemas.microsoft.com/office/drawing/2014/main" id="{EAEA26D0-E27C-0A41-8F43-B55B15149215}"/>
              </a:ext>
            </a:extLst>
          </p:cNvPr>
          <p:cNvSpPr txBox="1"/>
          <p:nvPr/>
        </p:nvSpPr>
        <p:spPr>
          <a:xfrm>
            <a:off x="1928747" y="2367170"/>
            <a:ext cx="3367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effectLst>
                  <a:glow rad="88900">
                    <a:schemeClr val="bg1"/>
                  </a:glow>
                </a:effectLst>
              </a:rPr>
              <a:t>entire</a:t>
            </a:r>
          </a:p>
          <a:p>
            <a:pPr algn="ctr"/>
            <a:r>
              <a:rPr lang="en-US" sz="66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RFC 8259</a:t>
            </a:r>
            <a:r>
              <a:rPr lang="en-US" sz="6600" dirty="0">
                <a:effectLst>
                  <a:glow rad="88900">
                    <a:schemeClr val="bg1"/>
                  </a:glow>
                </a:effectLst>
              </a:rPr>
              <a:t> </a:t>
            </a:r>
            <a:endParaRPr lang="ru-RU" sz="6600" dirty="0">
              <a:effectLst>
                <a:glow rad="889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7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(_GLIBCXX_RELEASE) || _GLIBCXX_RELEASE &gt;= 12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#else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885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4B5C-4A32-5012-63CD-52367F4C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A73F-13AC-296A-04C0-BA8373E6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[](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&amp;&amp;) {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/*...*/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does not work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CDDC-AEAB-561A-7F09-784281FD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4271-BE4F-A1BD-9958-B2C7DC1A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71</a:t>
            </a:fld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74DCC0-4461-3C55-1870-5442B1FF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295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18EDFB-08B8-BF2A-C917-727E2D9B7216}"/>
              </a:ext>
            </a:extLst>
          </p:cNvPr>
          <p:cNvSpPr txBox="1"/>
          <p:nvPr/>
        </p:nvSpPr>
        <p:spPr>
          <a:xfrm>
            <a:off x="5912499" y="3583128"/>
            <a:ext cx="6279501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Argument to 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74531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visit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()</a:t>
            </a:r>
            <a:r>
              <a:rPr lang="en-US" sz="2400" dirty="0">
                <a:effectLst/>
              </a:rPr>
              <a:t> can be either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...&gt;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 type derived from 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...&gt;</a:t>
            </a:r>
          </a:p>
        </p:txBody>
      </p:sp>
    </p:spTree>
    <p:extLst>
      <p:ext uri="{BB962C8B-B14F-4D97-AF65-F5344CB8AC3E}">
        <p14:creationId xmlns:p14="http://schemas.microsoft.com/office/powerpoint/2010/main" val="26611991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::variant());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72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1FB93-0F78-7051-DA63-367A6C312A6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CFEB-6A66-F4BB-A9D4-8A82AA19D7B9}"/>
              </a:ext>
            </a:extLst>
          </p:cNvPr>
          <p:cNvSpPr/>
          <p:nvPr/>
        </p:nvSpPr>
        <p:spPr>
          <a:xfrm>
            <a:off x="7949901" y="3377885"/>
            <a:ext cx="3883511" cy="53803"/>
          </a:xfrm>
          <a:custGeom>
            <a:avLst/>
            <a:gdLst>
              <a:gd name="connsiteX0" fmla="*/ 0 w 3883511"/>
              <a:gd name="connsiteY0" fmla="*/ 10773 h 53803"/>
              <a:gd name="connsiteX1" fmla="*/ 258184 w 3883511"/>
              <a:gd name="connsiteY1" fmla="*/ 21530 h 53803"/>
              <a:gd name="connsiteX2" fmla="*/ 376518 w 3883511"/>
              <a:gd name="connsiteY2" fmla="*/ 32288 h 53803"/>
              <a:gd name="connsiteX3" fmla="*/ 774551 w 3883511"/>
              <a:gd name="connsiteY3" fmla="*/ 53803 h 53803"/>
              <a:gd name="connsiteX4" fmla="*/ 1957892 w 3883511"/>
              <a:gd name="connsiteY4" fmla="*/ 53803 h 53803"/>
              <a:gd name="connsiteX5" fmla="*/ 2990626 w 3883511"/>
              <a:gd name="connsiteY5" fmla="*/ 43046 h 53803"/>
              <a:gd name="connsiteX6" fmla="*/ 3184264 w 3883511"/>
              <a:gd name="connsiteY6" fmla="*/ 21530 h 53803"/>
              <a:gd name="connsiteX7" fmla="*/ 3453205 w 3883511"/>
              <a:gd name="connsiteY7" fmla="*/ 10773 h 53803"/>
              <a:gd name="connsiteX8" fmla="*/ 3883511 w 3883511"/>
              <a:gd name="connsiteY8" fmla="*/ 15 h 5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511" h="53803">
                <a:moveTo>
                  <a:pt x="0" y="10773"/>
                </a:moveTo>
                <a:lnTo>
                  <a:pt x="258184" y="21530"/>
                </a:lnTo>
                <a:cubicBezTo>
                  <a:pt x="297727" y="23790"/>
                  <a:pt x="337027" y="29250"/>
                  <a:pt x="376518" y="32288"/>
                </a:cubicBezTo>
                <a:cubicBezTo>
                  <a:pt x="538414" y="44742"/>
                  <a:pt x="598683" y="45809"/>
                  <a:pt x="774551" y="53803"/>
                </a:cubicBezTo>
                <a:cubicBezTo>
                  <a:pt x="2016210" y="27937"/>
                  <a:pt x="469146" y="53803"/>
                  <a:pt x="1957892" y="53803"/>
                </a:cubicBezTo>
                <a:cubicBezTo>
                  <a:pt x="2302155" y="53803"/>
                  <a:pt x="2646381" y="46632"/>
                  <a:pt x="2990626" y="43046"/>
                </a:cubicBezTo>
                <a:cubicBezTo>
                  <a:pt x="3055172" y="35874"/>
                  <a:pt x="3119478" y="26050"/>
                  <a:pt x="3184264" y="21530"/>
                </a:cubicBezTo>
                <a:cubicBezTo>
                  <a:pt x="3273765" y="15286"/>
                  <a:pt x="3363541" y="13919"/>
                  <a:pt x="3453205" y="10773"/>
                </a:cubicBezTo>
                <a:cubicBezTo>
                  <a:pt x="3785350" y="-881"/>
                  <a:pt x="3692834" y="15"/>
                  <a:pt x="3883511" y="1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(...);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intentionally not implemented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intentionally not implemented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declval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&gt;&gt;()));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73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FC01-25AC-5E1C-F6C7-DB9B55F5E4A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46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0A20-4D64-8FF6-CC8B-C591EE58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decltype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(auto)</a:t>
            </a:r>
            <a:endParaRPr lang="ru-RU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3ACF-AB58-6036-387C-4DB48592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99F8-499A-DB80-BC08-0C8370E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E2BE5-FC94-D6FF-B51D-B3BBC0573307}"/>
              </a:ext>
            </a:extLst>
          </p:cNvPr>
          <p:cNvSpPr txBox="1"/>
          <p:nvPr/>
        </p:nvSpPr>
        <p:spPr>
          <a:xfrm>
            <a:off x="5198139" y="214836"/>
            <a:ext cx="3825551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/>
              <a:t> as deduced in a call</a:t>
            </a:r>
          </a:p>
          <a:p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endParaRPr lang="en-US" sz="2400" dirty="0"/>
          </a:p>
          <a:p>
            <a:r>
              <a:rPr lang="en-US" sz="2400" dirty="0"/>
              <a:t>to function template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2FF7B-EA84-AFFC-2396-67EF1B050304}"/>
              </a:ext>
            </a:extLst>
          </p:cNvPr>
          <p:cNvSpPr txBox="1"/>
          <p:nvPr/>
        </p:nvSpPr>
        <p:spPr>
          <a:xfrm>
            <a:off x="5198138" y="2046380"/>
            <a:ext cx="3825551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/>
              <a:t> as deduced in a call</a:t>
            </a:r>
          </a:p>
          <a:p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endParaRPr lang="en-US" sz="2400" dirty="0"/>
          </a:p>
          <a:p>
            <a:r>
              <a:rPr lang="en-US" sz="2400"/>
              <a:t>to function template</a:t>
            </a:r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&amp;);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E4CB0-D1F2-732D-6E58-D82F28411F68}"/>
              </a:ext>
            </a:extLst>
          </p:cNvPr>
          <p:cNvSpPr txBox="1"/>
          <p:nvPr/>
        </p:nvSpPr>
        <p:spPr>
          <a:xfrm>
            <a:off x="2504661" y="3985372"/>
            <a:ext cx="7983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008F6-55EA-61DD-2809-580B262A7E3E}"/>
              </a:ext>
            </a:extLst>
          </p:cNvPr>
          <p:cNvSpPr txBox="1"/>
          <p:nvPr/>
        </p:nvSpPr>
        <p:spPr>
          <a:xfrm>
            <a:off x="935916" y="332851"/>
            <a:ext cx="69924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F8EFF-BC47-22B3-15E0-F66E9693FA80}"/>
              </a:ext>
            </a:extLst>
          </p:cNvPr>
          <p:cNvSpPr txBox="1"/>
          <p:nvPr/>
        </p:nvSpPr>
        <p:spPr>
          <a:xfrm>
            <a:off x="2012328" y="2153828"/>
            <a:ext cx="69924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61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::variant());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75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1FB93-0F78-7051-DA63-367A6C312A6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7662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D9B0-534B-32F4-7AC4-110EB97F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F685-E79E-5191-D456-2E85CBFA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E752-1B4B-1563-1EEE-BCDAB2F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63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F685-E79E-5191-D456-2E85CBFA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hash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equal_to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E752-1B4B-1563-1EEE-BCDAB2F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77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AFE39-D7A3-5538-0C92-DAFB6227347C}"/>
              </a:ext>
            </a:extLst>
          </p:cNvPr>
          <p:cNvSpPr txBox="1"/>
          <p:nvPr/>
        </p:nvSpPr>
        <p:spPr>
          <a:xfrm>
            <a:off x="838200" y="311973"/>
            <a:ext cx="10972800" cy="163121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allocator_traits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rebind_alloc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3AFC-9E27-1257-A10F-3978BC68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F685-E79E-5191-D456-2E85CBFA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construct(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construct(std::move(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E752-1B4B-1563-1EEE-BCDAB2F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4E5D9-6819-2D98-CEFC-5FB39BBD15ED}"/>
              </a:ext>
            </a:extLst>
          </p:cNvPr>
          <p:cNvSpPr txBox="1"/>
          <p:nvPr/>
        </p:nvSpPr>
        <p:spPr>
          <a:xfrm>
            <a:off x="10090673" y="2011680"/>
            <a:ext cx="1925619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/>
              <a:t>uses-allocator</a:t>
            </a:r>
            <a:r>
              <a:rPr lang="en-US" sz="2400" dirty="0"/>
              <a:t> machinery support</a:t>
            </a:r>
            <a:endParaRPr lang="ru-RU" sz="24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FD4F28A-54F8-2576-C643-17A32DBB5DA4}"/>
              </a:ext>
            </a:extLst>
          </p:cNvPr>
          <p:cNvSpPr/>
          <p:nvPr/>
        </p:nvSpPr>
        <p:spPr>
          <a:xfrm>
            <a:off x="9875520" y="1595246"/>
            <a:ext cx="203499" cy="2033195"/>
          </a:xfrm>
          <a:prstGeom prst="rightBrace">
            <a:avLst>
              <a:gd name="adj1" fmla="val 55641"/>
              <a:gd name="adj2" fmla="val 5000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E03E807-AAE7-4769-909D-BB94548F3B96}"/>
              </a:ext>
            </a:extLst>
          </p:cNvPr>
          <p:cNvSpPr/>
          <p:nvPr/>
        </p:nvSpPr>
        <p:spPr>
          <a:xfrm>
            <a:off x="2711395" y="2711395"/>
            <a:ext cx="4293704" cy="59811"/>
          </a:xfrm>
          <a:custGeom>
            <a:avLst/>
            <a:gdLst>
              <a:gd name="connsiteX0" fmla="*/ 0 w 4293704"/>
              <a:gd name="connsiteY0" fmla="*/ 31805 h 59811"/>
              <a:gd name="connsiteX1" fmla="*/ 119269 w 4293704"/>
              <a:gd name="connsiteY1" fmla="*/ 47708 h 59811"/>
              <a:gd name="connsiteX2" fmla="*/ 890546 w 4293704"/>
              <a:gd name="connsiteY2" fmla="*/ 7951 h 59811"/>
              <a:gd name="connsiteX3" fmla="*/ 1439186 w 4293704"/>
              <a:gd name="connsiteY3" fmla="*/ 15902 h 59811"/>
              <a:gd name="connsiteX4" fmla="*/ 1725433 w 4293704"/>
              <a:gd name="connsiteY4" fmla="*/ 31805 h 59811"/>
              <a:gd name="connsiteX5" fmla="*/ 2480807 w 4293704"/>
              <a:gd name="connsiteY5" fmla="*/ 39756 h 59811"/>
              <a:gd name="connsiteX6" fmla="*/ 3419061 w 4293704"/>
              <a:gd name="connsiteY6" fmla="*/ 31805 h 59811"/>
              <a:gd name="connsiteX7" fmla="*/ 3609892 w 4293704"/>
              <a:gd name="connsiteY7" fmla="*/ 15902 h 59811"/>
              <a:gd name="connsiteX8" fmla="*/ 4293704 w 4293704"/>
              <a:gd name="connsiteY8" fmla="*/ 0 h 5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3704" h="59811">
                <a:moveTo>
                  <a:pt x="0" y="31805"/>
                </a:moveTo>
                <a:cubicBezTo>
                  <a:pt x="39075" y="39620"/>
                  <a:pt x="79132" y="48975"/>
                  <a:pt x="119269" y="47708"/>
                </a:cubicBezTo>
                <a:cubicBezTo>
                  <a:pt x="615294" y="32044"/>
                  <a:pt x="600333" y="32134"/>
                  <a:pt x="890546" y="7951"/>
                </a:cubicBezTo>
                <a:lnTo>
                  <a:pt x="1439186" y="15902"/>
                </a:lnTo>
                <a:cubicBezTo>
                  <a:pt x="1906710" y="26903"/>
                  <a:pt x="1165058" y="22060"/>
                  <a:pt x="1725433" y="31805"/>
                </a:cubicBezTo>
                <a:lnTo>
                  <a:pt x="2480807" y="39756"/>
                </a:lnTo>
                <a:cubicBezTo>
                  <a:pt x="2925422" y="75326"/>
                  <a:pt x="2613151" y="57802"/>
                  <a:pt x="3419061" y="31805"/>
                </a:cubicBezTo>
                <a:cubicBezTo>
                  <a:pt x="3473605" y="26351"/>
                  <a:pt x="3558573" y="17095"/>
                  <a:pt x="3609892" y="15902"/>
                </a:cubicBezTo>
                <a:lnTo>
                  <a:pt x="4293704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1087AE-D6BF-D2E1-B850-CF888372C551}"/>
              </a:ext>
            </a:extLst>
          </p:cNvPr>
          <p:cNvSpPr/>
          <p:nvPr/>
        </p:nvSpPr>
        <p:spPr>
          <a:xfrm>
            <a:off x="2711395" y="3529334"/>
            <a:ext cx="5995283" cy="40802"/>
          </a:xfrm>
          <a:custGeom>
            <a:avLst/>
            <a:gdLst>
              <a:gd name="connsiteX0" fmla="*/ 0 w 5995283"/>
              <a:gd name="connsiteY0" fmla="*/ 32850 h 40802"/>
              <a:gd name="connsiteX1" fmla="*/ 159026 w 5995283"/>
              <a:gd name="connsiteY1" fmla="*/ 16948 h 40802"/>
              <a:gd name="connsiteX2" fmla="*/ 516835 w 5995283"/>
              <a:gd name="connsiteY2" fmla="*/ 8996 h 40802"/>
              <a:gd name="connsiteX3" fmla="*/ 628153 w 5995283"/>
              <a:gd name="connsiteY3" fmla="*/ 1045 h 40802"/>
              <a:gd name="connsiteX4" fmla="*/ 2003728 w 5995283"/>
              <a:gd name="connsiteY4" fmla="*/ 16948 h 40802"/>
              <a:gd name="connsiteX5" fmla="*/ 2623930 w 5995283"/>
              <a:gd name="connsiteY5" fmla="*/ 8996 h 40802"/>
              <a:gd name="connsiteX6" fmla="*/ 2711395 w 5995283"/>
              <a:gd name="connsiteY6" fmla="*/ 1045 h 40802"/>
              <a:gd name="connsiteX7" fmla="*/ 3824577 w 5995283"/>
              <a:gd name="connsiteY7" fmla="*/ 24899 h 40802"/>
              <a:gd name="connsiteX8" fmla="*/ 4731026 w 5995283"/>
              <a:gd name="connsiteY8" fmla="*/ 40802 h 40802"/>
              <a:gd name="connsiteX9" fmla="*/ 5406887 w 5995283"/>
              <a:gd name="connsiteY9" fmla="*/ 32850 h 40802"/>
              <a:gd name="connsiteX10" fmla="*/ 5589767 w 5995283"/>
              <a:gd name="connsiteY10" fmla="*/ 24899 h 40802"/>
              <a:gd name="connsiteX11" fmla="*/ 5995283 w 5995283"/>
              <a:gd name="connsiteY11" fmla="*/ 16948 h 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5283" h="40802">
                <a:moveTo>
                  <a:pt x="0" y="32850"/>
                </a:moveTo>
                <a:cubicBezTo>
                  <a:pt x="69822" y="18886"/>
                  <a:pt x="52820" y="20488"/>
                  <a:pt x="159026" y="16948"/>
                </a:cubicBezTo>
                <a:cubicBezTo>
                  <a:pt x="278259" y="12973"/>
                  <a:pt x="397565" y="11647"/>
                  <a:pt x="516835" y="8996"/>
                </a:cubicBezTo>
                <a:cubicBezTo>
                  <a:pt x="553941" y="6346"/>
                  <a:pt x="590952" y="1045"/>
                  <a:pt x="628153" y="1045"/>
                </a:cubicBezTo>
                <a:cubicBezTo>
                  <a:pt x="1675501" y="1045"/>
                  <a:pt x="1450729" y="-6096"/>
                  <a:pt x="2003728" y="16948"/>
                </a:cubicBezTo>
                <a:lnTo>
                  <a:pt x="2623930" y="8996"/>
                </a:lnTo>
                <a:cubicBezTo>
                  <a:pt x="2653198" y="8338"/>
                  <a:pt x="2682121" y="797"/>
                  <a:pt x="2711395" y="1045"/>
                </a:cubicBezTo>
                <a:cubicBezTo>
                  <a:pt x="4313491" y="14623"/>
                  <a:pt x="3073881" y="9579"/>
                  <a:pt x="3824577" y="24899"/>
                </a:cubicBezTo>
                <a:lnTo>
                  <a:pt x="4731026" y="40802"/>
                </a:lnTo>
                <a:lnTo>
                  <a:pt x="5406887" y="32850"/>
                </a:lnTo>
                <a:cubicBezTo>
                  <a:pt x="5467894" y="31720"/>
                  <a:pt x="5528772" y="26570"/>
                  <a:pt x="5589767" y="24899"/>
                </a:cubicBezTo>
                <a:lnTo>
                  <a:pt x="5995283" y="16948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EF61-A0B1-CFEF-1323-5947FF1F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64B0-8484-32A6-6D83-FF5FFEC7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7DC3-F4AF-708F-BC78-1241019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F7628A-5512-9544-79F3-517B5C93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49665"/>
              </p:ext>
            </p:extLst>
          </p:nvPr>
        </p:nvGraphicFramePr>
        <p:xfrm>
          <a:off x="838200" y="365125"/>
          <a:ext cx="10919778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733033848"/>
                    </a:ext>
                  </a:extLst>
                </a:gridCol>
                <a:gridCol w="328961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6459855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scadia Mono" panose="020B0609020000020004" pitchFamily="49" charset="0"/>
                        </a:rPr>
                        <a:t>JSON</a:t>
                      </a:r>
                      <a:endParaRPr lang="ru-RU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C++</a:t>
                      </a:r>
                      <a:endParaRPr lang="ru-RU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3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200">
                          <a:highlight>
                            <a:srgbClr val="FFFFFF"/>
                          </a:highlight>
                        </a:rPr>
                        <a:t> or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200">
                        <a:highlight>
                          <a:srgbClr val="FFFFFF"/>
                        </a:highlight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int64_t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double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array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vector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object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2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unordered_map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C4DEFD-4EC3-10F1-515D-9487CD52FCB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29883" y="3415630"/>
            <a:ext cx="0" cy="2995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1C661C-3C0A-365A-894B-500E292ECC1C}"/>
              </a:ext>
            </a:extLst>
          </p:cNvPr>
          <p:cNvSpPr txBox="1"/>
          <p:nvPr/>
        </p:nvSpPr>
        <p:spPr>
          <a:xfrm>
            <a:off x="1540991" y="3715184"/>
            <a:ext cx="257778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keys are unordered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048617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A061-7EDE-A545-B6EB-093EA937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.valueless_by_exception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([&amp;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||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||</a:t>
            </a:r>
          </a:p>
          <a:p>
            <a:pPr marL="0" indent="0">
              <a:buNone/>
            </a:pP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std::is_same_v&lt;</a:t>
            </a:r>
            <a:r>
              <a:rPr lang="nn-NO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n-NO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56EB-6B15-E9F6-2FC0-AAC48D59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79</a:t>
            </a:fld>
            <a:endParaRPr lang="ru-R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9FB088-2165-6BC5-D353-116CE81462BA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7943353" y="763325"/>
            <a:ext cx="2502375" cy="2760773"/>
          </a:xfrm>
          <a:prstGeom prst="line">
            <a:avLst/>
          </a:prstGeom>
          <a:ln w="25400" cap="rnd">
            <a:solidFill>
              <a:srgbClr val="BFCFE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AD9C62-A487-08E0-8DE6-8861FF2B121F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0445728" y="3524098"/>
            <a:ext cx="423705" cy="467457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C9D6E3-EE4B-494E-2B6E-C640B1DADE8D}"/>
              </a:ext>
            </a:extLst>
          </p:cNvPr>
          <p:cNvSpPr txBox="1"/>
          <p:nvPr/>
        </p:nvSpPr>
        <p:spPr>
          <a:xfrm>
            <a:off x="9380253" y="3123988"/>
            <a:ext cx="2130949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passing allocator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endParaRPr lang="ru-RU" sz="2000" dirty="0">
              <a:solidFill>
                <a:srgbClr val="80808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uses-allocator machinery support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uses_allocator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: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499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AA6-62D0-08EE-F12F-373FF9CE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hash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equal_to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detail::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alignas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storage[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734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(...);           </a:t>
            </a:r>
            <a:r>
              <a:rPr lang="en-US" sz="22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intentionally not implemented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&gt;&amp;);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2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declval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2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&gt;&gt;()));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82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FC01-25AC-5E1C-F6C7-DB9B55F5E4A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09837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C5DE-1B29-4DA6-D0EF-183B5EDB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B827072-87B7-C8F1-CD36-22070C2B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A049-1712-FC2E-BA23-A32A0DFB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PmrValue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pmr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polymorphic_allocator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PmrValue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uses std::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pmr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get_default_resource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5A79A-D90A-469A-0551-75BE4A6C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23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0E91-D47D-F9A7-6E80-3DD094B0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Most Malleable Memory Management Method in C++ by Björn </a:t>
            </a:r>
            <a:r>
              <a:rPr lang="en-US" sz="2800" dirty="0" err="1"/>
              <a:t>Fahller</a:t>
            </a:r>
            <a:endParaRPr lang="en-US" sz="28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https://youtu.be/ptMFLSAkRj0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868C4-45DF-225D-F7CA-4BF24FF9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84</a:t>
            </a:fld>
            <a:endParaRPr lang="ru-R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3A53A5-8908-4A56-B6F8-F1D50CAC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14500"/>
            <a:ext cx="3429000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2DB93A-917C-4EE9-17EE-B9BE932F8FF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62672" y="1383527"/>
            <a:ext cx="7272896" cy="409094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6967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87BD-ABD9-B277-26F3-81E1517D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768C-B22A-FB21-EAA1-C0A88FD4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bar;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Clang (any version) + </a:t>
            </a:r>
            <a:r>
              <a:rPr lang="en-US" sz="2400" dirty="0" err="1">
                <a:solidFill>
                  <a:srgbClr val="C00000"/>
                </a:solidFill>
              </a:rPr>
              <a:t>libstdc</a:t>
            </a:r>
            <a:r>
              <a:rPr lang="en-US" sz="2400" dirty="0">
                <a:solidFill>
                  <a:srgbClr val="C00000"/>
                </a:solidFill>
              </a:rPr>
              <a:t>++ version &lt;12: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error: call to implicitly-deleted copy constructor of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'std::pair&lt;const std::</a:t>
            </a:r>
            <a:r>
              <a:rPr lang="en-US" sz="2000" dirty="0" err="1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basic_string</a:t>
            </a: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&lt;char&gt;, </a:t>
            </a:r>
            <a:r>
              <a:rPr lang="en-US" sz="2000" dirty="0" err="1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&lt;std::allocator&lt;char&gt;&gt;&gt;'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78C65-94CC-3261-3F7F-86DED673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10929-2CEE-84C2-2504-2932EE167D3D}"/>
              </a:ext>
            </a:extLst>
          </p:cNvPr>
          <p:cNvSpPr txBox="1"/>
          <p:nvPr/>
        </p:nvSpPr>
        <p:spPr>
          <a:xfrm>
            <a:off x="5497158" y="2010410"/>
            <a:ext cx="6551408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https://github.com/llvm/llvm-project/issues/84487</a:t>
            </a:r>
            <a:endParaRPr lang="en-US" sz="2400" dirty="0"/>
          </a:p>
          <a:p>
            <a:r>
              <a:rPr lang="en-US" sz="2400" dirty="0"/>
              <a:t>[clang] fails to compile valid code involving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400" dirty="0"/>
              <a:t> and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400" dirty="0"/>
              <a:t> with</a:t>
            </a:r>
            <a:endParaRPr lang="ru-RU" sz="2400" dirty="0"/>
          </a:p>
          <a:p>
            <a:r>
              <a:rPr lang="en-US" sz="2400" dirty="0" err="1"/>
              <a:t>libstdc</a:t>
            </a:r>
            <a:r>
              <a:rPr lang="en-US" sz="2400" dirty="0"/>
              <a:t>++ version &lt;12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32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8C6752-1E60-3498-D389-3E903B7C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19CD-64C0-22F0-2F31-11285428B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(_GLIBCXX_RELEASE) &amp;&amp; _GLIBCXX_RELEASE &lt; 12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__clang__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clang needs this for some reason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is_copy_constructible_v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&lt;Value&gt;);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E946-BCBA-F783-5FB5-7621A74C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86</a:t>
            </a:fld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1D106C-7B85-8B34-0711-F0DD8178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9235" y="291147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58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BED8-612E-D39C-C958-EC35DB91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we've covered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D6A4-F3ED-947C-3F3B-F19D5E08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r>
              <a:rPr lang="en-US" dirty="0"/>
              <a:t>implemented a variant-like value type for working with JSON values</a:t>
            </a:r>
          </a:p>
          <a:p>
            <a:pPr lvl="1"/>
            <a:r>
              <a:rPr lang="en-US" dirty="0"/>
              <a:t>rule of zero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worked around bogus variant construction/assignment in MS implementation</a:t>
            </a:r>
            <a:br>
              <a:rPr lang="en-US" dirty="0"/>
            </a:br>
            <a:r>
              <a:rPr lang="en-US" dirty="0"/>
              <a:t>(fixed with</a:t>
            </a:r>
            <a:r>
              <a:rPr lang="en-US" sz="2400" dirty="0"/>
              <a:t>in </a:t>
            </a:r>
            <a:r>
              <a:rPr lang="en-US" dirty="0">
                <a:hlinkClick r:id="rId2"/>
              </a:rPr>
              <a:t>P0608</a:t>
            </a:r>
            <a:r>
              <a:rPr lang="en-US" dirty="0"/>
              <a:t>, and in the latest VS release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implemented rich interface that's easy to use correctly and hard to use incorrectly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worked around inability to use incomplete types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kern="12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ascadia Mono" panose="020B0609020000020004" pitchFamily="49" charset="0"/>
                <a:ea typeface="+mn-ea"/>
                <a:cs typeface="+mn-cs"/>
              </a:rPr>
              <a:t>std::</a:t>
            </a:r>
            <a:r>
              <a:rPr lang="en-US" kern="120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ascadia Mono" panose="020B0609020000020004" pitchFamily="49" charset="0"/>
                <a:ea typeface="+mn-ea"/>
                <a:cs typeface="+mn-cs"/>
              </a:rPr>
              <a:t>unordered_map</a:t>
            </a:r>
            <a:r>
              <a:rPr lang="en-US" dirty="0">
                <a:solidFill>
                  <a:srgbClr val="C00000"/>
                </a:solidFill>
              </a:rPr>
              <a:t> in </a:t>
            </a:r>
            <a:r>
              <a:rPr lang="en-US" dirty="0" err="1">
                <a:solidFill>
                  <a:srgbClr val="C00000"/>
                </a:solidFill>
              </a:rPr>
              <a:t>libstdc</a:t>
            </a:r>
            <a:r>
              <a:rPr lang="en-US" dirty="0">
                <a:solidFill>
                  <a:srgbClr val="C00000"/>
                </a:solidFill>
              </a:rPr>
              <a:t>++ versions &lt;12)</a:t>
            </a:r>
          </a:p>
          <a:p>
            <a:pPr lvl="2"/>
            <a:r>
              <a:rPr lang="en-US" dirty="0"/>
              <a:t>rule of five</a:t>
            </a: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added allocator support, uses-allocator functionality support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worked around Clang compilation bug with </a:t>
            </a:r>
            <a:r>
              <a:rPr lang="en-US" dirty="0" err="1">
                <a:solidFill>
                  <a:srgbClr val="C00000"/>
                </a:solidFill>
              </a:rPr>
              <a:t>libstdc</a:t>
            </a:r>
            <a:r>
              <a:rPr lang="en-US" dirty="0">
                <a:solidFill>
                  <a:srgbClr val="C00000"/>
                </a:solidFill>
              </a:rPr>
              <a:t>++ versions &lt;12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1E03-0FCC-0E2A-ABDB-23C88270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49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B837090-C851-7E25-21F1-029875A9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6" y="0"/>
            <a:ext cx="11623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44CB0B-A6E1-1F2C-45EA-C6E6D849B451}"/>
              </a:ext>
            </a:extLst>
          </p:cNvPr>
          <p:cNvSpPr txBox="1"/>
          <p:nvPr/>
        </p:nvSpPr>
        <p:spPr>
          <a:xfrm>
            <a:off x="284135" y="0"/>
            <a:ext cx="1162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ONE DOES NOT SIMPLY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DC018-1A9C-C4B7-8D90-F6D10ACC7458}"/>
              </a:ext>
            </a:extLst>
          </p:cNvPr>
          <p:cNvSpPr txBox="1"/>
          <p:nvPr/>
        </p:nvSpPr>
        <p:spPr>
          <a:xfrm>
            <a:off x="284135" y="5657671"/>
            <a:ext cx="116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WRITE A JSON LIBRARY IN C++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3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DC2-E7DF-F50C-DFDF-76D5BFDE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BEA5-CAA5-152E-8755-8B77C276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C++17: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/>
              <a:t> —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(usually)</a:t>
            </a:r>
            <a:r>
              <a:rPr lang="en-US" sz="1800" dirty="0"/>
              <a:t> 8 bit integer type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C++20: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/>
              <a:t> — (at least) 8 bit integer type able to accommodate UTF-8 </a:t>
            </a:r>
            <a:r>
              <a:rPr lang="en-US" sz="1800" u="sng" dirty="0"/>
              <a:t>code units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/>
              <a:t>What about interoperability between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2000" dirty="0"/>
              <a:t>? 🤷‍♀️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0162-35CE-FE02-C16F-1B811742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</a:t>
            </a:fld>
            <a:endParaRPr lang="ru-R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27DFCF-258C-2BF8-C631-E060F4EEFF98}"/>
              </a:ext>
            </a:extLst>
          </p:cNvPr>
          <p:cNvCxnSpPr>
            <a:cxnSpLocks/>
          </p:cNvCxnSpPr>
          <p:nvPr/>
        </p:nvCxnSpPr>
        <p:spPr>
          <a:xfrm>
            <a:off x="1771650" y="950119"/>
            <a:ext cx="788194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3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3A44-E073-0CD3-546E-C15C604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0597-C355-DC01-BD7F-3E207F83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minjsoncpp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Minimalistic JSON C++ library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https://github.com/toughengineer/minjsoncpp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84047-1F2F-5B25-1CDA-163D8D4F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62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JSON </a:t>
            </a:r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ru-RU" dirty="0">
                <a:solidFill>
                  <a:schemeClr val="tx1"/>
                </a:solidFill>
              </a:rPr>
              <a:t> C++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a type for working with JSON values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Stephan T.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Lavavej</a:t>
            </a:r>
            <a:r>
              <a:rPr lang="en-US" dirty="0"/>
              <a:t> for clarifications on MS implementation.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bit.ly/4ifnxsv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90</a:t>
            </a:fld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C31BDC-F5BC-B89F-396D-21044AD40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C23909-2271-F84B-DE1B-7A641EA07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0000" y="4115953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3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References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2000" dirty="0"/>
              <a:t>RFC 8259: The JavaScript Object Notation (JSON) Data Interchange Format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https://datatracker.ietf.org/doc/html/rfc8259</a:t>
            </a:r>
            <a:endParaRPr lang="en-US" sz="2000" dirty="0"/>
          </a:p>
          <a:p>
            <a:r>
              <a:rPr lang="en-US" sz="2000" dirty="0"/>
              <a:t>“A sane variant converting constructor” by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Zhihao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Yuan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https://wg21.link/p0608</a:t>
            </a:r>
            <a:endParaRPr lang="en-US" sz="2000" dirty="0"/>
          </a:p>
          <a:p>
            <a:r>
              <a:rPr lang="en-US" sz="2000" dirty="0"/>
              <a:t>Macro _MSVC_STL_UPDATE </a:t>
            </a:r>
            <a:r>
              <a:rPr lang="en-US" sz="2000" dirty="0">
                <a:hlinkClick r:id="rId4"/>
              </a:rPr>
              <a:t>https://github.com/microsoft/STL/wiki/Macro-_MSVC_STL_UPDATE</a:t>
            </a:r>
            <a:endParaRPr lang="en-US" sz="2000" dirty="0"/>
          </a:p>
          <a:p>
            <a:r>
              <a:rPr lang="en-US" sz="2000" dirty="0"/>
              <a:t>Deprecate std::</a:t>
            </a:r>
            <a:r>
              <a:rPr lang="en-US" sz="2000" dirty="0" err="1"/>
              <a:t>aligned_storage</a:t>
            </a:r>
            <a:r>
              <a:rPr lang="en-US" sz="2000" dirty="0"/>
              <a:t> and std::</a:t>
            </a:r>
            <a:r>
              <a:rPr lang="en-US" sz="2000" dirty="0" err="1"/>
              <a:t>aligned_union</a:t>
            </a:r>
            <a:r>
              <a:rPr lang="en-US" sz="2000" dirty="0"/>
              <a:t> by CJ Johnson </a:t>
            </a:r>
            <a:r>
              <a:rPr lang="en-US" sz="2000" dirty="0">
                <a:hlinkClick r:id="rId5"/>
              </a:rPr>
              <a:t>https://wg21.link/p1413</a:t>
            </a:r>
            <a:endParaRPr lang="en-US" sz="2000" dirty="0"/>
          </a:p>
          <a:p>
            <a:r>
              <a:rPr lang="en-US" sz="2000" dirty="0"/>
              <a:t>Most Malleable Memory Management Method in C++ by Björn </a:t>
            </a:r>
            <a:r>
              <a:rPr lang="en-US" sz="2000" dirty="0" err="1"/>
              <a:t>Fahller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https://www.youtube.com/watch?v=ptMFLSAkRj0</a:t>
            </a:r>
            <a:endParaRPr lang="en-US" sz="2000" dirty="0"/>
          </a:p>
          <a:p>
            <a:r>
              <a:rPr lang="en-US" sz="2000" dirty="0"/>
              <a:t>[clang] fails to compile valid code involving 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000" dirty="0"/>
              <a:t> and 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000" dirty="0"/>
              <a:t> with</a:t>
            </a:r>
            <a:r>
              <a:rPr lang="ru-RU" sz="2000" dirty="0"/>
              <a:t> </a:t>
            </a:r>
            <a:r>
              <a:rPr lang="en-US" sz="2000" dirty="0" err="1"/>
              <a:t>libstdc</a:t>
            </a:r>
            <a:r>
              <a:rPr lang="en-US" sz="2000" dirty="0"/>
              <a:t>++ version &lt;12</a:t>
            </a:r>
            <a:br>
              <a:rPr lang="ru-RU" sz="2000" dirty="0"/>
            </a:br>
            <a:r>
              <a:rPr lang="en-US" sz="2000" dirty="0">
                <a:hlinkClick r:id="rId7"/>
              </a:rPr>
              <a:t>https://github.com/llvm/llvm-project/issues/84487</a:t>
            </a:r>
            <a:endParaRPr lang="en-US" sz="2000" dirty="0"/>
          </a:p>
          <a:p>
            <a:r>
              <a:rPr lang="en-US" sz="2000" dirty="0" err="1"/>
              <a:t>minjsoncpp</a:t>
            </a:r>
            <a:r>
              <a:rPr lang="en-US" sz="2000" dirty="0"/>
              <a:t> — Minimalistic JSON C++ library </a:t>
            </a:r>
            <a:r>
              <a:rPr lang="en-US" sz="2000" dirty="0">
                <a:hlinkClick r:id="rId8"/>
              </a:rPr>
              <a:t>https://github.com/toughengineer/minjsoncpp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1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7951</Words>
  <Application>Microsoft Office PowerPoint</Application>
  <PresentationFormat>Widescreen</PresentationFormat>
  <Paragraphs>1342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Cascadia Mono</vt:lpstr>
      <vt:lpstr>Arial</vt:lpstr>
      <vt:lpstr>Impact</vt:lpstr>
      <vt:lpstr>Calibri</vt:lpstr>
      <vt:lpstr>Calibri Light</vt:lpstr>
      <vt:lpstr>Office Theme</vt:lpstr>
      <vt:lpstr>PowerPoint Presentation</vt:lpstr>
      <vt:lpstr>JSON in C++: designing a type for working with JSON values</vt:lpstr>
      <vt:lpstr>Plan for this talk</vt:lpstr>
      <vt:lpstr>Constraints for this talk</vt:lpstr>
      <vt:lpstr>Overview of JSON</vt:lpstr>
      <vt:lpstr>Overview of JSON</vt:lpstr>
      <vt:lpstr>PowerPoint Presentation</vt:lpstr>
      <vt:lpstr>Mapping of JSON types into C++</vt:lpstr>
      <vt:lpstr>Mapping of JSON types into C++</vt:lpstr>
      <vt:lpstr>Mapping of JSON types into C++</vt:lpstr>
      <vt:lpstr>Value type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Value type</vt:lpstr>
      <vt:lpstr>Value type</vt:lpstr>
      <vt:lpstr>Value type</vt:lpstr>
      <vt:lpstr>Value type</vt:lpstr>
      <vt:lpstr>PowerPoint Presentation</vt:lpstr>
      <vt:lpstr>Value type</vt:lpstr>
      <vt:lpstr>Value type</vt:lpstr>
      <vt:lpstr>PowerPoint Presentation</vt:lpstr>
      <vt:lpstr>PowerPoint Presentation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PowerPoint Presentation</vt:lpstr>
      <vt:lpstr>PowerPoint Presentation</vt:lpstr>
      <vt:lpstr>Value type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Value type</vt:lpstr>
      <vt:lpstr>Value type</vt:lpstr>
      <vt:lpstr>Value type</vt:lpstr>
      <vt:lpstr>Value type</vt:lpstr>
      <vt:lpstr>Value type</vt:lpstr>
      <vt:lpstr>Value type</vt:lpstr>
      <vt:lpstr>Value type</vt:lpstr>
      <vt:lpstr>Value type</vt:lpstr>
      <vt:lpstr>PowerPoint Presentation</vt:lpstr>
      <vt:lpstr>PowerPoint Presentation</vt:lpstr>
      <vt:lpstr>PowerPoint Presentation</vt:lpstr>
      <vt:lpstr>PowerPoint Presentation</vt:lpstr>
      <vt:lpstr>Value type</vt:lpstr>
      <vt:lpstr>visit()</vt:lpstr>
      <vt:lpstr>PowerPoint Presentation</vt:lpstr>
      <vt:lpstr>visit()</vt:lpstr>
      <vt:lpstr>visit()</vt:lpstr>
      <vt:lpstr>decltype(auto)</vt:lpstr>
      <vt:lpstr>visit()</vt:lpstr>
      <vt:lpstr>Allocator support</vt:lpstr>
      <vt:lpstr>PowerPoint Presentation</vt:lpstr>
      <vt:lpstr>Allocator support</vt:lpstr>
      <vt:lpstr>PowerPoint Presentation</vt:lpstr>
      <vt:lpstr>Allocator support</vt:lpstr>
      <vt:lpstr>Allocator support</vt:lpstr>
      <vt:lpstr>Allocator support</vt:lpstr>
      <vt:lpstr>Allocator support</vt:lpstr>
      <vt:lpstr>PowerPoint Presentation</vt:lpstr>
      <vt:lpstr>Allocator support</vt:lpstr>
      <vt:lpstr>Allocator support</vt:lpstr>
      <vt:lpstr>What we've covered</vt:lpstr>
      <vt:lpstr>PowerPoint Presentation</vt:lpstr>
      <vt:lpstr>PowerPoint Presentation</vt:lpstr>
      <vt:lpstr>JSON in C++: designing a type for working with JSON values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 in C++: designing a type for working with JSON values</dc:title>
  <dc:creator>Pavel Novikov</dc:creator>
  <cp:lastModifiedBy>pavel n</cp:lastModifiedBy>
  <cp:revision>187</cp:revision>
  <dcterms:created xsi:type="dcterms:W3CDTF">2024-01-15T12:41:25Z</dcterms:created>
  <dcterms:modified xsi:type="dcterms:W3CDTF">2025-02-25T15:39:40Z</dcterms:modified>
</cp:coreProperties>
</file>