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4"/>
  </p:notesMasterIdLst>
  <p:sldIdLst>
    <p:sldId id="256" r:id="rId2"/>
    <p:sldId id="361" r:id="rId3"/>
    <p:sldId id="363" r:id="rId4"/>
    <p:sldId id="362" r:id="rId5"/>
    <p:sldId id="257" r:id="rId6"/>
    <p:sldId id="326" r:id="rId7"/>
    <p:sldId id="364" r:id="rId8"/>
    <p:sldId id="351" r:id="rId9"/>
    <p:sldId id="264" r:id="rId10"/>
    <p:sldId id="265" r:id="rId11"/>
    <p:sldId id="266" r:id="rId12"/>
    <p:sldId id="267" r:id="rId13"/>
    <p:sldId id="268" r:id="rId14"/>
    <p:sldId id="259" r:id="rId15"/>
    <p:sldId id="260" r:id="rId16"/>
    <p:sldId id="261" r:id="rId17"/>
    <p:sldId id="263" r:id="rId18"/>
    <p:sldId id="271" r:id="rId19"/>
    <p:sldId id="269" r:id="rId20"/>
    <p:sldId id="272" r:id="rId21"/>
    <p:sldId id="273" r:id="rId22"/>
    <p:sldId id="274" r:id="rId23"/>
    <p:sldId id="354" r:id="rId24"/>
    <p:sldId id="355" r:id="rId25"/>
    <p:sldId id="356" r:id="rId26"/>
    <p:sldId id="281" r:id="rId27"/>
    <p:sldId id="276" r:id="rId28"/>
    <p:sldId id="277" r:id="rId29"/>
    <p:sldId id="279" r:id="rId30"/>
    <p:sldId id="282" r:id="rId31"/>
    <p:sldId id="284" r:id="rId32"/>
    <p:sldId id="285" r:id="rId33"/>
    <p:sldId id="286" r:id="rId34"/>
    <p:sldId id="305" r:id="rId35"/>
    <p:sldId id="287" r:id="rId36"/>
    <p:sldId id="289" r:id="rId37"/>
    <p:sldId id="288" r:id="rId38"/>
    <p:sldId id="292" r:id="rId39"/>
    <p:sldId id="290" r:id="rId40"/>
    <p:sldId id="291" r:id="rId41"/>
    <p:sldId id="293" r:id="rId42"/>
    <p:sldId id="294" r:id="rId43"/>
    <p:sldId id="296" r:id="rId44"/>
    <p:sldId id="297" r:id="rId45"/>
    <p:sldId id="300" r:id="rId46"/>
    <p:sldId id="298" r:id="rId47"/>
    <p:sldId id="301" r:id="rId48"/>
    <p:sldId id="302" r:id="rId49"/>
    <p:sldId id="303" r:id="rId50"/>
    <p:sldId id="304" r:id="rId51"/>
    <p:sldId id="307" r:id="rId52"/>
    <p:sldId id="306" r:id="rId53"/>
    <p:sldId id="308" r:id="rId54"/>
    <p:sldId id="309" r:id="rId55"/>
    <p:sldId id="310" r:id="rId56"/>
    <p:sldId id="311" r:id="rId57"/>
    <p:sldId id="312" r:id="rId58"/>
    <p:sldId id="313" r:id="rId59"/>
    <p:sldId id="315" r:id="rId60"/>
    <p:sldId id="314" r:id="rId61"/>
    <p:sldId id="318" r:id="rId62"/>
    <p:sldId id="319" r:id="rId63"/>
    <p:sldId id="320" r:id="rId64"/>
    <p:sldId id="316" r:id="rId65"/>
    <p:sldId id="317" r:id="rId66"/>
    <p:sldId id="321" r:id="rId67"/>
    <p:sldId id="322" r:id="rId68"/>
    <p:sldId id="323" r:id="rId69"/>
    <p:sldId id="324" r:id="rId70"/>
    <p:sldId id="360" r:id="rId71"/>
    <p:sldId id="350" r:id="rId72"/>
    <p:sldId id="325" r:id="rId73"/>
    <p:sldId id="331" r:id="rId74"/>
    <p:sldId id="349" r:id="rId75"/>
    <p:sldId id="328" r:id="rId76"/>
    <p:sldId id="332" r:id="rId77"/>
    <p:sldId id="333" r:id="rId78"/>
    <p:sldId id="335" r:id="rId79"/>
    <p:sldId id="334" r:id="rId80"/>
    <p:sldId id="336" r:id="rId81"/>
    <p:sldId id="337" r:id="rId82"/>
    <p:sldId id="338" r:id="rId83"/>
    <p:sldId id="352" r:id="rId84"/>
    <p:sldId id="353" r:id="rId85"/>
    <p:sldId id="327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39" r:id="rId94"/>
    <p:sldId id="357" r:id="rId95"/>
    <p:sldId id="358" r:id="rId96"/>
    <p:sldId id="348" r:id="rId97"/>
    <p:sldId id="347" r:id="rId98"/>
    <p:sldId id="359" r:id="rId99"/>
    <p:sldId id="258" r:id="rId100"/>
    <p:sldId id="295" r:id="rId101"/>
    <p:sldId id="262" r:id="rId102"/>
    <p:sldId id="280" r:id="rId103"/>
  </p:sldIdLst>
  <p:sldSz cx="12192000" cy="6858000"/>
  <p:notesSz cx="6858000" cy="9144000"/>
  <p:embeddedFontLst>
    <p:embeddedFont>
      <p:font typeface="Calibri" panose="020F0502020204030204" pitchFamily="34" charset="0"/>
      <p:regular r:id="rId105"/>
      <p:bold r:id="rId106"/>
      <p:italic r:id="rId107"/>
      <p:boldItalic r:id="rId108"/>
    </p:embeddedFont>
    <p:embeddedFont>
      <p:font typeface="Calibri Light" panose="020F0302020204030204" pitchFamily="34" charset="0"/>
      <p:regular r:id="rId109"/>
      <p:italic r:id="rId110"/>
    </p:embeddedFont>
    <p:embeddedFont>
      <p:font typeface="Consolas" panose="020B0609020204030204" pitchFamily="49" charset="0"/>
      <p:regular r:id="rId111"/>
      <p:bold r:id="rId112"/>
      <p:italic r:id="rId113"/>
      <p:boldItalic r:id="rId114"/>
    </p:embeddedFont>
    <p:embeddedFont>
      <p:font typeface="Impact" panose="020B0806030902050204" pitchFamily="34" charset="0"/>
      <p:regular r:id="rId1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58CFEF8-E314-47F7-AEF0-40C80FFBEEA0}">
          <p14:sldIdLst>
            <p14:sldId id="256"/>
            <p14:sldId id="361"/>
            <p14:sldId id="363"/>
            <p14:sldId id="362"/>
            <p14:sldId id="257"/>
            <p14:sldId id="326"/>
            <p14:sldId id="364"/>
            <p14:sldId id="351"/>
          </p14:sldIdLst>
        </p14:section>
        <p14:section name="baseline" id="{1B224360-E42E-4519-8492-EF01C6401871}">
          <p14:sldIdLst>
            <p14:sldId id="264"/>
            <p14:sldId id="265"/>
            <p14:sldId id="266"/>
            <p14:sldId id="267"/>
            <p14:sldId id="268"/>
            <p14:sldId id="259"/>
            <p14:sldId id="260"/>
            <p14:sldId id="261"/>
            <p14:sldId id="263"/>
            <p14:sldId id="271"/>
          </p14:sldIdLst>
        </p14:section>
        <p14:section name="dispatching array" id="{77A8943D-6508-4130-A5C5-885017EF83E1}">
          <p14:sldIdLst>
            <p14:sldId id="269"/>
            <p14:sldId id="272"/>
            <p14:sldId id="273"/>
            <p14:sldId id="274"/>
            <p14:sldId id="354"/>
            <p14:sldId id="355"/>
            <p14:sldId id="356"/>
            <p14:sldId id="281"/>
            <p14:sldId id="276"/>
            <p14:sldId id="277"/>
            <p14:sldId id="279"/>
            <p14:sldId id="282"/>
            <p14:sldId id="284"/>
            <p14:sldId id="285"/>
            <p14:sldId id="286"/>
            <p14:sldId id="305"/>
            <p14:sldId id="287"/>
            <p14:sldId id="289"/>
            <p14:sldId id="288"/>
            <p14:sldId id="292"/>
            <p14:sldId id="290"/>
            <p14:sldId id="291"/>
          </p14:sldIdLst>
        </p14:section>
        <p14:section name="dispatching named values" id="{7681FBAC-E9D9-4683-BEAC-604A42354538}">
          <p14:sldIdLst>
            <p14:sldId id="293"/>
            <p14:sldId id="294"/>
            <p14:sldId id="296"/>
            <p14:sldId id="297"/>
            <p14:sldId id="300"/>
            <p14:sldId id="298"/>
            <p14:sldId id="301"/>
            <p14:sldId id="302"/>
            <p14:sldId id="303"/>
            <p14:sldId id="304"/>
            <p14:sldId id="307"/>
            <p14:sldId id="306"/>
            <p14:sldId id="308"/>
            <p14:sldId id="309"/>
            <p14:sldId id="310"/>
          </p14:sldIdLst>
        </p14:section>
        <p14:section name="optional parameters" id="{CEE9BBED-89E2-49B6-B6BC-8458C160A16D}">
          <p14:sldIdLst>
            <p14:sldId id="311"/>
            <p14:sldId id="312"/>
            <p14:sldId id="313"/>
            <p14:sldId id="315"/>
            <p14:sldId id="314"/>
            <p14:sldId id="318"/>
            <p14:sldId id="319"/>
            <p14:sldId id="320"/>
          </p14:sldIdLst>
        </p14:section>
        <p14:section name="printing description" id="{ECAE16DB-D256-4233-864A-CC21A224C3E6}">
          <p14:sldIdLst>
            <p14:sldId id="316"/>
            <p14:sldId id="317"/>
            <p14:sldId id="321"/>
            <p14:sldId id="322"/>
            <p14:sldId id="323"/>
            <p14:sldId id="324"/>
            <p14:sldId id="360"/>
            <p14:sldId id="350"/>
          </p14:sldIdLst>
        </p14:section>
        <p14:section name="member functions" id="{2B53716B-58F1-4BEF-9E5B-07F3795E117A}">
          <p14:sldIdLst>
            <p14:sldId id="325"/>
            <p14:sldId id="331"/>
            <p14:sldId id="349"/>
            <p14:sldId id="328"/>
            <p14:sldId id="332"/>
            <p14:sldId id="333"/>
            <p14:sldId id="335"/>
            <p14:sldId id="334"/>
            <p14:sldId id="336"/>
            <p14:sldId id="337"/>
            <p14:sldId id="338"/>
            <p14:sldId id="352"/>
            <p14:sldId id="353"/>
          </p14:sldIdLst>
        </p14:section>
        <p14:section name="constexpr-ization" id="{55FA225F-C610-47D4-B36A-9D86C9BB6503}">
          <p14:sldIdLst>
            <p14:sldId id="327"/>
            <p14:sldId id="340"/>
            <p14:sldId id="341"/>
            <p14:sldId id="342"/>
            <p14:sldId id="343"/>
            <p14:sldId id="344"/>
            <p14:sldId id="345"/>
            <p14:sldId id="346"/>
            <p14:sldId id="339"/>
          </p14:sldIdLst>
        </p14:section>
        <p14:section name="parameter aliases" id="{3A2002C5-5C23-4F7E-BEB2-423F91322371}">
          <p14:sldIdLst>
            <p14:sldId id="357"/>
            <p14:sldId id="358"/>
          </p14:sldIdLst>
        </p14:section>
        <p14:section name="future work" id="{0874FA73-B1E2-435C-8479-2D94F64539D6}">
          <p14:sldIdLst>
            <p14:sldId id="348"/>
          </p14:sldIdLst>
        </p14:section>
        <p14:section name="credits" id="{74A02A09-BEEF-4C24-916D-022F8C0E02AF}">
          <p14:sldIdLst>
            <p14:sldId id="347"/>
            <p14:sldId id="359"/>
            <p14:sldId id="258"/>
            <p14:sldId id="295"/>
          </p14:sldIdLst>
        </p14:section>
        <p14:section name="bonus slides" id="{3824A1F7-2305-4FED-9EE9-53E95E854656}">
          <p14:sldIdLst>
            <p14:sldId id="262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Novikov" initials="PN" lastIdx="1" clrIdx="0">
    <p:extLst>
      <p:ext uri="{19B8F6BF-5375-455C-9EA6-DF929625EA0E}">
        <p15:presenceInfo xmlns:p15="http://schemas.microsoft.com/office/powerpoint/2012/main" userId="S::pnovikov@aligntech.com::2ada3385-1114-43c6-9cfd-34aad735a0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F7FFF"/>
    <a:srgbClr val="FFFFFF"/>
    <a:srgbClr val="4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8.fntdata"/><Relationship Id="rId16" Type="http://schemas.openxmlformats.org/officeDocument/2006/relationships/slide" Target="slides/slide15.xml"/><Relationship Id="rId107" Type="http://schemas.openxmlformats.org/officeDocument/2006/relationships/font" Target="fonts/font3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9.fntdata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4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0.fntdata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5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6.fntdata"/><Relationship Id="rId115" Type="http://schemas.openxmlformats.org/officeDocument/2006/relationships/font" Target="fonts/font1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7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208DA-C910-459B-B43C-B028C76C1D6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0C919-FFA8-4F77-8037-CD17F3A9E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1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AD23-EEAA-48B8-95A3-1633731A1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FD1F6-B7D4-494C-AA91-314F72C31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686E-90EB-45F9-8105-439886D2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DE4D-11C2-4169-BD11-E606E35E1A0D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BBF4-E665-46D9-A8EE-72C908BC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5962-4304-4355-BD55-C393CB1D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5825-E3C1-417B-93EB-56AD02D5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F4A62-D9F4-4295-9E70-2DC46DAF7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D0EC-DBE6-477C-9D52-0361D55C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005-0628-4E44-9E21-564B3A1A973B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C687-0797-443F-BC82-3596E08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76840-F871-434B-96B2-3314F592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FA9B2-BC4E-4889-A284-2C4FFB566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BD8AC-6522-433B-BE90-858EB596D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79CA-BC0D-41BB-9432-9D3A3476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EC2B-659F-4C0D-9A5C-82BEBEF6BD72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5414-8512-4941-A350-EAD675B0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B401-972F-4569-A45B-270D50AD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5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D7DD-5479-41CC-BD3D-8320F2CF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65EF-E4F3-4AC2-90C8-F29F4F6D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FA016-6C00-4BE3-8F97-08EF6FC2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941E-094B-44C8-BE4D-47AC22FFA2FF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423CB-9E11-42C5-A98E-6EECB793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3147-1AE0-4B14-B1AE-7C342882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5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1433-697D-4E03-A526-7F430126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931E-28BF-49B5-BE88-9F287FDF5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A177D-57B8-4437-8173-C961DD32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0057-E7AA-4B53-AC80-042610D81484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9416-B602-436A-B25D-39C29F5D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BEBC-EC2B-4C3E-8DC9-E3BF419F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1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974B-78BA-4128-A711-DDF77FE2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BCC6-794F-4297-962E-C673FC463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40C49-D85A-433F-9FB2-6F6E4ADB2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40D2-A792-4938-BF0F-982C7FB9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06B1-6471-4337-ACB6-B23BDD2BEF76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488E2-678C-4E36-87D8-DA50B08A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4A9CA-BCE8-4245-8B00-848CF1F9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7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B542-5A3D-4B3C-9CED-44AB4BD5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CDDF6-AC62-4D5D-80D6-6D2CA1FF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0FBF3-6E5E-4B83-A322-3D1BDF467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9474"/>
            <a:ext cx="5157787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40533-6CCC-4795-BE60-E436EA0C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CBDE5-48FC-48EB-8629-A0D8D627D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475"/>
            <a:ext cx="5183188" cy="4206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EE5C8-E4B6-49B9-AEFF-38B34E33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05D3-9752-453D-A09D-6AAEC3E6394B}" type="datetime1">
              <a:rPr lang="ru-RU" smtClean="0"/>
              <a:t>29.05.2023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DB63E-1C3D-49E8-AD05-507DE606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1AD7B-7848-498F-AEA5-873AB56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9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7D76-81E1-4D82-AFC0-1125456A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BB08B-3A19-4F67-A5A7-D61741F1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2D1D-D618-4EE3-B213-BCB4482E0D82}" type="datetime1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398D7-C9F1-4096-9FBA-6503DA6C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47DE-5F33-446D-B94F-407A1A66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8E626-20DC-4DC6-9949-72D528E8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EE0-0658-4360-B27B-9F893CE161E9}" type="datetime1">
              <a:rPr lang="ru-RU" smtClean="0"/>
              <a:t>29.05.2023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B0D0A-21C1-4BB9-BBEA-7784216F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4E1F5-4DF4-4CF6-916B-896C63F3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E7CC-2F62-47C2-8F2D-B8551E0C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1FDA-438C-4D89-91B3-7EE40A8B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3721-68B3-4A99-8CB7-9CA24510E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2883-A4B5-43D0-8740-37081006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5981-CFDE-48D5-80FB-F70C8085ADD4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183B3-2002-49A0-B114-8164366F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49D59-59C6-4751-B088-FCE72AAD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3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E290-45C7-4397-AC28-A9F21496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BE0D3-316F-4C1C-ADE5-EF0BFAEC5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92DAC-93DD-4C29-8744-51E6E9C59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B0762-9B4C-45BE-9035-48652462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488-4CE7-4F43-B618-CA722E4F42DF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03896-385D-46EF-B3C3-01687785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62449-A0A5-4C64-9AD9-91C207AC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BB622-C6F8-40AA-A8DB-E823BC3C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11ECB-EBF1-45BD-9CFB-3035C7CCE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2"/>
            <a:ext cx="10515600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8C438-D832-4B27-88AB-A915FDF9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D86E-2CA7-4B7B-B845-280292AE31B4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92ED9-A797-4ABD-A56A-0E03D2823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2C38-F360-49C5-8EE3-022D60119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A262-D311-41BA-A9A1-878414163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https://godbolt.org/z/z1zGdfoG1" TargetMode="External"/><Relationship Id="rId13" Type="http://schemas.openxmlformats.org/officeDocument/2006/relationships/hyperlink" Target="https://godbolt.org/z/GT31x5T9a" TargetMode="External"/><Relationship Id="rId3" Type="http://schemas.openxmlformats.org/officeDocument/2006/relationships/hyperlink" Target="https://en.wikipedia.org/wiki/Harvard_architecture" TargetMode="External"/><Relationship Id="rId7" Type="http://schemas.openxmlformats.org/officeDocument/2006/relationships/hyperlink" Target="https://git.io/J1Y5H" TargetMode="External"/><Relationship Id="rId12" Type="http://schemas.openxmlformats.org/officeDocument/2006/relationships/hyperlink" Target="https://godbolt.org/z/x57GbM4Kr" TargetMode="External"/><Relationship Id="rId2" Type="http://schemas.openxmlformats.org/officeDocument/2006/relationships/hyperlink" Target="https://github.com/taocpp/j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_qzMpk-22cc" TargetMode="External"/><Relationship Id="rId11" Type="http://schemas.openxmlformats.org/officeDocument/2006/relationships/hyperlink" Target="https://godbolt.org/z/Pe9446aEP" TargetMode="External"/><Relationship Id="rId5" Type="http://schemas.openxmlformats.org/officeDocument/2006/relationships/hyperlink" Target="https://git.io/JGLV2" TargetMode="External"/><Relationship Id="rId10" Type="http://schemas.openxmlformats.org/officeDocument/2006/relationships/hyperlink" Target="https://godbolt.org/z/b7sqdKv5e" TargetMode="External"/><Relationship Id="rId4" Type="http://schemas.openxmlformats.org/officeDocument/2006/relationships/hyperlink" Target="https://www.microchip.com/en-us/development-tools-tools-and-software/mplab-xc-compilers#Documentation" TargetMode="External"/><Relationship Id="rId9" Type="http://schemas.openxmlformats.org/officeDocument/2006/relationships/hyperlink" Target="https://godbolt.org/z/zroor1E8f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aocpp/json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kWpL6wEX6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.io/JKWQ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1206-4D36-4DED-A518-1A87B04A5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раскладываем данные из абстрактной структуры</a:t>
            </a:r>
            <a:b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параметры функции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Fun with type erasure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dispatching data from abstract structure to function parameters</a:t>
            </a:r>
            <a:endParaRPr lang="ru-RU" sz="3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D2DB2-AC3E-4DD8-9C2E-15AEB69EB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</a:p>
          <a:p>
            <a:r>
              <a:rPr lang="en-US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r>
              <a:rPr lang="en-US" dirty="0"/>
              <a:t>R&amp;D Align Technology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9AEDC99-1B0E-4CC1-832C-00DBE28D0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252" y="5303638"/>
            <a:ext cx="2683496" cy="1209232"/>
          </a:xfrm>
          <a:prstGeom prst="rect">
            <a:avLst/>
          </a:prstGeom>
        </p:spPr>
      </p:pic>
      <p:pic>
        <p:nvPicPr>
          <p:cNvPr id="6" name="Picture 4" descr="Twitter bird logo 2012.svg">
            <a:extLst>
              <a:ext uri="{FF2B5EF4-FFF2-40B4-BE49-F238E27FC236}">
                <a16:creationId xmlns:a16="http://schemas.microsoft.com/office/drawing/2014/main" id="{9B18DA3C-3FA2-4A76-84DD-88844E27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1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7E07-C918-4DED-8CFB-8C0DF829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way to do it in C++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F6340-3A30-4BCA-A638-6B949165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'count'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is_integer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'count' has unexpected type (expected: integer)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'id'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'id' has unexpected type (expected: string)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'payload'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'payload' has unexpected type (expected: object)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count=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id='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payload=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F3F5D-9B8F-4932-83E4-785BB899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</a:t>
            </a:fld>
            <a:endParaRPr lang="ru-RU"/>
          </a:p>
        </p:txBody>
      </p:sp>
      <p:pic>
        <p:nvPicPr>
          <p:cNvPr id="1026" name="Picture 2" descr="Бабушка и соседи) | Пикабу">
            <a:extLst>
              <a:ext uri="{FF2B5EF4-FFF2-40B4-BE49-F238E27FC236}">
                <a16:creationId xmlns:a16="http://schemas.microsoft.com/office/drawing/2014/main" id="{62FF84B4-93F5-40D8-BB3E-1F571B09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4800" y="1674113"/>
            <a:ext cx="4876800" cy="3652838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789A9-AAAA-4B5A-A424-F11FDDB802CC}"/>
              </a:ext>
            </a:extLst>
          </p:cNvPr>
          <p:cNvSpPr txBox="1"/>
          <p:nvPr/>
        </p:nvSpPr>
        <p:spPr>
          <a:xfrm rot="20043165">
            <a:off x="893447" y="1799859"/>
            <a:ext cx="50340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parameter</a:t>
            </a:r>
          </a:p>
          <a:p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validation</a:t>
            </a:r>
            <a:endParaRPr lang="ru-RU" sz="8000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63382-B34A-4C70-A0EF-63CB6E3C7015}"/>
              </a:ext>
            </a:extLst>
          </p:cNvPr>
          <p:cNvSpPr txBox="1"/>
          <p:nvPr/>
        </p:nvSpPr>
        <p:spPr>
          <a:xfrm>
            <a:off x="1063036" y="4889239"/>
            <a:ext cx="2016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effectLst>
                  <a:glow rad="63500">
                    <a:schemeClr val="bg1"/>
                  </a:glow>
                </a:effectLst>
              </a:rPr>
              <a:t>actual</a:t>
            </a:r>
          </a:p>
          <a:p>
            <a:r>
              <a:rPr lang="en-US" sz="4800" dirty="0">
                <a:solidFill>
                  <a:schemeClr val="accent1"/>
                </a:solidFill>
                <a:effectLst>
                  <a:glow rad="63500">
                    <a:schemeClr val="bg1"/>
                  </a:glow>
                </a:effectLst>
              </a:rPr>
              <a:t>logic</a:t>
            </a:r>
            <a:endParaRPr lang="ru-RU" sz="4800" dirty="0">
              <a:solidFill>
                <a:schemeClr val="accent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1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7E3E-A275-4054-ACF3-F1BDFBFD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References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49DE0-86AB-4461-9EA5-338F95066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r>
              <a:rPr lang="en-US" sz="2400" dirty="0" err="1"/>
              <a:t>taoJSON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https://github.com/taocpp/json</a:t>
            </a:r>
            <a:endParaRPr lang="en-US" sz="2400" dirty="0"/>
          </a:p>
          <a:p>
            <a:r>
              <a:rPr lang="en-US" sz="2400" dirty="0"/>
              <a:t>Harvard architecture </a:t>
            </a:r>
            <a:r>
              <a:rPr lang="en-US" sz="2400" dirty="0">
                <a:hlinkClick r:id="rId3"/>
              </a:rPr>
              <a:t>https://en.wikipedia.org/wiki/Harvard_architecture</a:t>
            </a:r>
            <a:endParaRPr lang="en-US" sz="2400" dirty="0"/>
          </a:p>
          <a:p>
            <a:r>
              <a:rPr lang="en-US" sz="2400" dirty="0"/>
              <a:t>MPLAB® XC Compilers documentation</a:t>
            </a:r>
            <a:br>
              <a:rPr lang="en-US" sz="2400" dirty="0"/>
            </a:br>
            <a:r>
              <a:rPr lang="en-US" sz="1800" dirty="0">
                <a:hlinkClick r:id="rId4"/>
              </a:rPr>
              <a:t>https://www.microchip.com/en-us/development-tools-tools-and-software/mplab-xc-compilers#Documentation</a:t>
            </a:r>
            <a:endParaRPr lang="en-US" sz="1800" dirty="0"/>
          </a:p>
          <a:p>
            <a:r>
              <a:rPr lang="en-US" sz="2400" dirty="0"/>
              <a:t>fun with strings as template arguments in C++17, </a:t>
            </a:r>
            <a:r>
              <a:rPr lang="en-US" sz="2400" dirty="0" err="1"/>
              <a:t>github</a:t>
            </a:r>
            <a:r>
              <a:rPr lang="en-US" sz="2400" dirty="0"/>
              <a:t> gist: </a:t>
            </a:r>
            <a:r>
              <a:rPr lang="en-US" sz="2400" dirty="0">
                <a:hlinkClick r:id="rId5"/>
              </a:rPr>
              <a:t>https://git.io/JGLV2</a:t>
            </a:r>
            <a:endParaRPr lang="en-US" sz="2400" dirty="0"/>
          </a:p>
          <a:p>
            <a:r>
              <a:rPr lang="en-US" sz="2400" dirty="0" err="1"/>
              <a:t>CppCon</a:t>
            </a:r>
            <a:r>
              <a:rPr lang="en-US" sz="2400" dirty="0"/>
              <a:t> 2019: Timur </a:t>
            </a:r>
            <a:r>
              <a:rPr lang="en-US" sz="2400" dirty="0" err="1"/>
              <a:t>Doumler</a:t>
            </a:r>
            <a:r>
              <a:rPr lang="en-US" sz="2400" dirty="0"/>
              <a:t> “Type punning in modern C++”</a:t>
            </a:r>
            <a:br>
              <a:rPr lang="en-US" sz="2400" dirty="0"/>
            </a:br>
            <a:r>
              <a:rPr lang="en-US" sz="2400" dirty="0">
                <a:hlinkClick r:id="rId6"/>
              </a:rPr>
              <a:t>https://youtu.be/_qzMpk-22cc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29598-56B9-4020-9141-4C06F345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100</a:t>
            </a:fld>
            <a:endParaRPr lang="ru-RU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3C45857-0A31-4F76-A8FB-E3673FF15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12679"/>
              </p:ext>
            </p:extLst>
          </p:nvPr>
        </p:nvGraphicFramePr>
        <p:xfrm>
          <a:off x="838200" y="4277289"/>
          <a:ext cx="1135380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67926">
                  <a:extLst>
                    <a:ext uri="{9D8B030D-6E8A-4147-A177-3AD203B41FA5}">
                      <a16:colId xmlns:a16="http://schemas.microsoft.com/office/drawing/2014/main" val="1081018558"/>
                    </a:ext>
                  </a:extLst>
                </a:gridCol>
                <a:gridCol w="2642938">
                  <a:extLst>
                    <a:ext uri="{9D8B030D-6E8A-4147-A177-3AD203B41FA5}">
                      <a16:colId xmlns:a16="http://schemas.microsoft.com/office/drawing/2014/main" val="1433080579"/>
                    </a:ext>
                  </a:extLst>
                </a:gridCol>
                <a:gridCol w="2642938">
                  <a:extLst>
                    <a:ext uri="{9D8B030D-6E8A-4147-A177-3AD203B41FA5}">
                      <a16:colId xmlns:a16="http://schemas.microsoft.com/office/drawing/2014/main" val="843581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Demos: </a:t>
                      </a:r>
                      <a:r>
                        <a:rPr lang="en-US" sz="2400" dirty="0">
                          <a:hlinkClick r:id="rId7"/>
                        </a:rPr>
                        <a:t>https://git.io/J1Y5H</a:t>
                      </a:r>
                      <a:endParaRPr lang="ru-RU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taocpp</a:t>
                      </a:r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/json</a:t>
                      </a:r>
                      <a:endParaRPr lang="ru-RU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nlohmann</a:t>
                      </a:r>
                      <a:r>
                        <a:rPr 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/json</a:t>
                      </a:r>
                      <a:endParaRPr lang="ru-RU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7266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0400" marR="0" lvl="0" indent="-230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unpacking array into function parameters: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godbolt.org/z/z1zGdfoG1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9"/>
                        </a:rPr>
                        <a:t>godbolt.org/z/zroor1E8f</a:t>
                      </a:r>
                      <a:endParaRPr lang="ru-RU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6736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0400" marR="0" lvl="0" indent="-230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unpacking dictionary into named parameters: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0"/>
                        </a:rPr>
                        <a:t>godbolt.org/z/b7sqdKv5e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1"/>
                        </a:rPr>
                        <a:t>godbolt.org/z/Pe9446aEP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5254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0400" marR="0" lvl="0" indent="-230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member functions support: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2"/>
                        </a:rPr>
                        <a:t>godbolt.org/z/x57GbM4Kr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3"/>
                        </a:rPr>
                        <a:t>godbolt.org/z/GT31x5T9a</a:t>
                      </a:r>
                      <a:endParaRPr lang="ru-RU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6391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8617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E23579-3ED0-4F86-81A2-101EE3CB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F8564-E03E-4D44-962C-F38AE7147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C7A5-F89A-4968-84AC-A28A5A87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961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22CF74-729A-4A9C-BF0A-F1D6D813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Overload</a:t>
            </a:r>
            <a:endParaRPr lang="ru-RU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A3D2A-62BA-450B-B29B-865DADDE7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()...;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deduction guide is needed until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all compilers fully implement C++20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...)-&gt;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7D9CF-A53F-409A-8FCD-5D1512AF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2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BFE9-02D1-4BA8-A2C3-54D14BD1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way to do it in C++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EE45-B198-45F4-99A8-47BC458F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55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EE45-B198-45F4-99A8-47BC458F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is not a valid JSON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does not contain name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trying to process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handlers)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could not handle request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D9F7-A4AA-4988-97A4-02E6A9B6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3C41-B32E-4DD2-BD76-1E558C70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way to do it in C++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70CC-5FF5-4B66-994B-2B81B6349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"count":1,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id":"two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73F2-6E17-4C79-876E-DC43B93F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C45C7-2806-4716-A731-BF13345831CA}"/>
              </a:ext>
            </a:extLst>
          </p:cNvPr>
          <p:cNvSpPr txBox="1"/>
          <p:nvPr/>
        </p:nvSpPr>
        <p:spPr>
          <a:xfrm>
            <a:off x="7091265" y="2799184"/>
            <a:ext cx="4096139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count=1,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6C6E-1188-4641-8763-534D0F67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"normal" people do it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EBFE-D788-4080-A9D8-3046BE53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pc="-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pc="-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System.AttributeUsage</a:t>
            </a:r>
            <a:r>
              <a:rPr lang="en-US" spc="-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pc="-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System.AttributeTargets.Parameter</a:t>
            </a:r>
            <a:r>
              <a:rPr lang="en-US" spc="-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System.Attribute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.name = name;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05AB4-E96D-4679-9C8E-43922FD0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9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6C6E-1188-4641-8763-534D0F67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"normal" people do it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EBFE-D788-4080-A9D8-3046BE53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Program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foo()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"got 'foo' request"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bar([Name(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"got 'bar' request with"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 count='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s, 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JsonElement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 count='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 id='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{s}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 payload=\n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p.ToString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()}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05AB4-E96D-4679-9C8E-43922FD0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9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EBFE-D788-4080-A9D8-3046BE53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Program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msg)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JsonDocument.Parse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(msg).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RootElement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json.GetProperty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(Program).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GetMethod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(name);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pars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List&lt;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sv-SE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foreach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(var p </a:t>
            </a:r>
            <a:r>
              <a:rPr lang="sv-SE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.GetParameters())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p.GetCustomAttribute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&lt;Name&gt;().name;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json.GetProperty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pars.Add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p.ParameterType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value));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method.Invoke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pars.ToArray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05AB4-E96D-4679-9C8E-43922FD0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16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24AE1-6208-4370-99C6-9BED9A1DC29E}"/>
              </a:ext>
            </a:extLst>
          </p:cNvPr>
          <p:cNvSpPr txBox="1"/>
          <p:nvPr/>
        </p:nvSpPr>
        <p:spPr>
          <a:xfrm>
            <a:off x="5724330" y="1401433"/>
            <a:ext cx="6467670" cy="286232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(Type t,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JsonElement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v)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(t ==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v.GetInt32();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(t ==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v.GetString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(t ==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JsonElement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Exception(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"unsupported type"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41FC-1106-41A0-ACC2-E8064EF5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"normal" people do it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65A4-CA86-4B29-A11D-67C11C18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Program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Main()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msg = 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@"{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:1,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</a:t>
            </a:r>
            <a:r>
              <a:rPr lang="en-US" dirty="0" err="1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:{ 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dirty="0">
                <a:solidFill>
                  <a:srgbClr val="8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:3 }</a:t>
            </a:r>
          </a:p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}"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(msg);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9FAE0-C32C-416C-ADB2-F15129D1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A6FCD-9817-48BD-A110-39B2030C1367}"/>
              </a:ext>
            </a:extLst>
          </p:cNvPr>
          <p:cNvSpPr txBox="1"/>
          <p:nvPr/>
        </p:nvSpPr>
        <p:spPr>
          <a:xfrm>
            <a:off x="7201757" y="3590323"/>
            <a:ext cx="3938991" cy="2308324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count='1'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 "three":3 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7E07-C918-4DED-8CFB-8C0DF829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C++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F6340-3A30-4BCA-A638-6B949165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'count'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is_integer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'count' has unexpected type (expected: integer)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'id'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'id' has unexpected type (expected: string)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'payload'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'payload' has unexpected type (expected: object)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count=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id='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payload=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F3F5D-9B8F-4932-83E4-785BB899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37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655C-2F5F-4D03-BC47-91871E9D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if…</a:t>
            </a:r>
            <a:endParaRPr lang="ru-R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4C104-6E44-40D4-BFD5-EABCE84AB1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'count'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is_integer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'count' has unexpected type (expected: integer)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'id'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'id' has unexpected type (expected: string)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'payload'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'payload' has unexpected type (expected: object)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count=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id='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payload=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8C7D2-8944-4309-A5D3-45DCC146E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2"/>
            <a:ext cx="6019800" cy="55324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sz="22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A6A2B-E1BC-4D73-89AB-8EFC10A91839}"/>
              </a:ext>
            </a:extLst>
          </p:cNvPr>
          <p:cNvSpPr txBox="1"/>
          <p:nvPr/>
        </p:nvSpPr>
        <p:spPr>
          <a:xfrm>
            <a:off x="204045" y="3952913"/>
            <a:ext cx="4772526" cy="267765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message: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1,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{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3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E9B1A-565E-4EA1-A437-2374A8D3F93B}"/>
              </a:ext>
            </a:extLst>
          </p:cNvPr>
          <p:cNvSpPr txBox="1"/>
          <p:nvPr/>
        </p:nvSpPr>
        <p:spPr>
          <a:xfrm>
            <a:off x="5760343" y="281256"/>
            <a:ext cx="6243735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message: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[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1,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{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3 }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pic>
        <p:nvPicPr>
          <p:cNvPr id="19" name="Graphic 18" descr="Arrow Counterclockwise curve">
            <a:extLst>
              <a:ext uri="{FF2B5EF4-FFF2-40B4-BE49-F238E27FC236}">
                <a16:creationId xmlns:a16="http://schemas.microsoft.com/office/drawing/2014/main" id="{F57A3BC5-4B5A-4DDD-B534-71190276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864359" y="2387383"/>
            <a:ext cx="1191208" cy="11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B531-311D-4E90-AD8C-71B62525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type erasure?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C93B-9410-494F-8195-FFBE4181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typeErasedObj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typeErasedObj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&amp;&gt;(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typeErasedObj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836FD-4147-416C-BB25-DE8C70C5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25955-70D9-450C-9837-08005BF6113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735053" y="1425155"/>
            <a:ext cx="1014662" cy="14697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4CCD5-D8AA-4BDB-BF06-E3ED32A03495}"/>
              </a:ext>
            </a:extLst>
          </p:cNvPr>
          <p:cNvSpPr txBox="1"/>
          <p:nvPr/>
        </p:nvSpPr>
        <p:spPr>
          <a:xfrm>
            <a:off x="6749715" y="1163545"/>
            <a:ext cx="410276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holds an object of any type</a:t>
            </a:r>
            <a:endParaRPr lang="ru-RU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21C0D7-BB21-47DC-9194-31BB21448E25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096000" y="2933113"/>
            <a:ext cx="798095" cy="122908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B77942-887F-4A3A-BAC4-920E99B2199C}"/>
              </a:ext>
            </a:extLst>
          </p:cNvPr>
          <p:cNvSpPr txBox="1"/>
          <p:nvPr/>
        </p:nvSpPr>
        <p:spPr>
          <a:xfrm>
            <a:off x="6894095" y="2671503"/>
            <a:ext cx="404662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put an object into instance</a:t>
            </a:r>
            <a:endParaRPr lang="ru-RU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66E8E7-730A-4DD4-A3CB-D6B15DF3F2D7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104022" y="4604084"/>
            <a:ext cx="0" cy="30168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24EDB4-B066-4D93-B39B-6ACAD558E127}"/>
              </a:ext>
            </a:extLst>
          </p:cNvPr>
          <p:cNvSpPr txBox="1"/>
          <p:nvPr/>
        </p:nvSpPr>
        <p:spPr>
          <a:xfrm>
            <a:off x="3890211" y="4905773"/>
            <a:ext cx="4427621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retrieve the object</a:t>
            </a:r>
          </a:p>
          <a:p>
            <a:pPr algn="ctr"/>
            <a:r>
              <a:rPr lang="en-US" sz="2800" dirty="0"/>
              <a:t>(if you "guess" the type right)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0510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3FC365-1F63-4D90-9245-5B67FBCD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Unpacking array into function parameters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036E25-0692-448B-BFB4-D8066883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'foo' request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'bar'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4D49B-55BA-4728-88BE-4BA3E6B6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20</a:t>
            </a:fld>
            <a:endParaRPr lang="ru-R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53D92D-ADE4-4171-ADE8-92870BAC0D3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568844" y="2276693"/>
            <a:ext cx="1041756" cy="67178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828A1A-E9E1-4B74-88A4-63BC71B29863}"/>
              </a:ext>
            </a:extLst>
          </p:cNvPr>
          <p:cNvSpPr txBox="1"/>
          <p:nvPr/>
        </p:nvSpPr>
        <p:spPr>
          <a:xfrm>
            <a:off x="8610600" y="2045860"/>
            <a:ext cx="212156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fits on a slide!!!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532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9951-5010-4A77-B2A2-9B4CBED3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DB865-7A23-4A49-A674-4B948506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 = ???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24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2AC9-93A8-48AC-9BCA-34D7F037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is not a valid JSON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does not contain name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trying to process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handlers)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could not handle request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3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ECA3-9180-4B60-99A1-A14DD419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8432-DAC8-496C-B837-B695E54BC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nope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sz="24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{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nope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UB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 ?=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???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OK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57E41-B410-422D-8D9A-5B4E9F92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B122-54F8-44A1-9C75-75ACC3FB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3559F-2CE9-42B1-8510-52968469D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Different address widths for data and code are typical for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(modified) Harvard architecture.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a C compiler for </a:t>
            </a:r>
            <a:r>
              <a:rPr lang="en-US" dirty="0"/>
              <a:t>8-bit AVR microcontrollers:</a:t>
            </a:r>
          </a:p>
          <a:p>
            <a:r>
              <a:rPr lang="en-US" b="1" dirty="0"/>
              <a:t>function</a:t>
            </a:r>
            <a:r>
              <a:rPr lang="en-US" dirty="0"/>
              <a:t> pointer is </a:t>
            </a:r>
            <a:r>
              <a:rPr lang="en-US" b="1" dirty="0"/>
              <a:t>16</a:t>
            </a:r>
            <a:r>
              <a:rPr lang="en-US" dirty="0"/>
              <a:t> bits</a:t>
            </a:r>
          </a:p>
          <a:p>
            <a:r>
              <a:rPr lang="en-US" b="1" dirty="0"/>
              <a:t>data</a:t>
            </a:r>
            <a:r>
              <a:rPr lang="en-US" dirty="0"/>
              <a:t> pointer can be </a:t>
            </a:r>
            <a:r>
              <a:rPr lang="en-US" b="1" dirty="0"/>
              <a:t>16</a:t>
            </a:r>
            <a:r>
              <a:rPr lang="en-US" dirty="0"/>
              <a:t> or </a:t>
            </a:r>
            <a:r>
              <a:rPr lang="en-US" b="1" dirty="0"/>
              <a:t>24</a:t>
            </a:r>
            <a:r>
              <a:rPr lang="en-US" dirty="0"/>
              <a:t> bit depending on the device memory capability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a C compiler for </a:t>
            </a:r>
            <a:r>
              <a:rPr lang="en-US" dirty="0"/>
              <a:t>8-bit and 16-bit PIC microcontrollers:</a:t>
            </a:r>
          </a:p>
          <a:p>
            <a:r>
              <a:rPr lang="en-US" b="1" dirty="0"/>
              <a:t>function</a:t>
            </a:r>
            <a:r>
              <a:rPr lang="en-US" dirty="0"/>
              <a:t> pointer can be </a:t>
            </a:r>
            <a:r>
              <a:rPr lang="en-US" b="1" dirty="0"/>
              <a:t>8</a:t>
            </a:r>
            <a:r>
              <a:rPr lang="en-US" dirty="0"/>
              <a:t>, </a:t>
            </a:r>
            <a:r>
              <a:rPr lang="en-US" b="1" dirty="0"/>
              <a:t>16</a:t>
            </a:r>
            <a:r>
              <a:rPr lang="en-US" dirty="0"/>
              <a:t> or </a:t>
            </a:r>
            <a:r>
              <a:rPr lang="en-US" b="1" dirty="0"/>
              <a:t>24</a:t>
            </a:r>
            <a:r>
              <a:rPr lang="en-US" dirty="0"/>
              <a:t> bits</a:t>
            </a:r>
          </a:p>
          <a:p>
            <a:r>
              <a:rPr lang="en-US" b="1" dirty="0"/>
              <a:t>data</a:t>
            </a:r>
            <a:r>
              <a:rPr lang="en-US" dirty="0"/>
              <a:t> pointer can be </a:t>
            </a:r>
            <a:r>
              <a:rPr lang="en-US" b="1" dirty="0"/>
              <a:t>8</a:t>
            </a:r>
            <a:r>
              <a:rPr lang="en-US" dirty="0"/>
              <a:t>, </a:t>
            </a:r>
            <a:r>
              <a:rPr lang="en-US" b="1" dirty="0"/>
              <a:t>16</a:t>
            </a:r>
            <a:r>
              <a:rPr lang="en-US" dirty="0"/>
              <a:t>, </a:t>
            </a:r>
            <a:r>
              <a:rPr lang="en-US" b="1" dirty="0"/>
              <a:t>24</a:t>
            </a:r>
            <a:r>
              <a:rPr lang="en-US" dirty="0"/>
              <a:t> or </a:t>
            </a:r>
            <a:r>
              <a:rPr lang="en-US" b="1" dirty="0"/>
              <a:t>32</a:t>
            </a:r>
            <a:r>
              <a:rPr lang="en-US" dirty="0"/>
              <a:t> bits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(depending on the device, config, and optimizations)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31F95-BA3D-49F7-8B81-DDA94455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11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CE2E-90B0-4653-AF4F-C6F0F126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0A060-E000-4B38-AF1D-C15895F4A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returns pointer to object or pointer to function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(42));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UB</a:t>
            </a:r>
            <a:endParaRPr lang="ru-RU" dirty="0">
              <a:solidFill>
                <a:srgbClr val="C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TypeErasedEntity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*object;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(*function)();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TypeErasedEntity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getEntity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(42).function);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OK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BABA7-A252-4FED-B037-6C28EF1E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: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FC9C5D-5BF9-4CE9-985C-E3E313D8A6B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266734" y="1505035"/>
            <a:ext cx="660917" cy="373201"/>
          </a:xfrm>
          <a:prstGeom prst="straightConnector1">
            <a:avLst/>
          </a:prstGeom>
          <a:ln w="31750" cap="rnd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9E724F1-536B-4829-A254-7DE2C4F2E1A2}"/>
              </a:ext>
            </a:extLst>
          </p:cNvPr>
          <p:cNvSpPr/>
          <p:nvPr/>
        </p:nvSpPr>
        <p:spPr>
          <a:xfrm>
            <a:off x="6927651" y="1274202"/>
            <a:ext cx="220358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4351D-F247-4056-8A32-D05E8160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BF453-B090-41D2-8622-29523DD6B45E}"/>
              </a:ext>
            </a:extLst>
          </p:cNvPr>
          <p:cNvSpPr txBox="1"/>
          <p:nvPr/>
        </p:nvSpPr>
        <p:spPr>
          <a:xfrm>
            <a:off x="6927651" y="1274202"/>
            <a:ext cx="220358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not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1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0B71-3E62-4B07-B51D-87E2A978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is not an array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 expects 0 arguments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</a:t>
            </a:r>
          </a:p>
          <a:p>
            <a:pPr marL="0" indent="0">
              <a:buNone/>
            </a:pP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0B71-3E62-4B07-B51D-87E2A978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does not contain arguments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is not an array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&gt;...&gt;(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apply(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0B71-3E62-4B07-B51D-87E2A978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9E3809B-5708-4E86-875E-47279367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300"/>
            <a:ext cx="121920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EFF35D-819D-46C3-BF13-7236617D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type erasure?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541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351D-F247-4056-8A32-D05E8160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invalid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(expected: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argCountIsValid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((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&amp;&amp;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&amp;&amp;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++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), ...);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0B71-3E62-4B07-B51D-87E2A978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00E9-ADFA-40A1-9A3D-E1673ABC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2A1-CAF9-4B9A-8812-E3D69B1E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76BED-BF1A-47F5-AD7B-72C88D9A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1748-6B54-49DA-90CA-05115092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7A57-C717-4982-BBED-51E3D984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std::visit(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worksn't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with GCC as of 11.2 and Clang 12 (fixed in 13)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floating_point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is_floating_point_v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is_arithmetic_v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is_convertible_v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209BC-13C9-430A-A98B-5A081AE9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BA0E-F082-42D4-8F90-9EDD66E1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7A57-C717-4982-BBED-51E3D984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std::visit(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worksn't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at all with GCC as of 11.2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[]&lt;std::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floating_point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is_floating_point_v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[]&lt;std::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is_arithmetic_v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is_convertible_v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209BC-13C9-430A-A98B-5A081AE9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92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9119-53D7-4FF4-9220-B7177838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D6565-A61F-4F00-B378-1F069D011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ExpectedType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+ 1)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has unexpected type: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(expected: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ExpectedType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&lt;&lt;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80F5F-365E-40C7-B0BF-9C28A92C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66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69096-2574-413B-A6A3-E721274B0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is_integral_v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is_floating_point_v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floating point number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|| 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|| 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unknown type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std::visit([](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)&gt;&gt;();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},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3AC0B-178D-471C-8BE0-D4B9B281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35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95885-7963-40DB-85D8-52E64D574FE0}"/>
              </a:ext>
            </a:extLst>
          </p:cNvPr>
          <p:cNvSpPr txBox="1"/>
          <p:nvPr/>
        </p:nvSpPr>
        <p:spPr>
          <a:xfrm>
            <a:off x="6569243" y="762000"/>
            <a:ext cx="477868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O pattern matching, where art thou?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68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7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0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3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6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8BC-3B0C-4D34-9680-D9082F7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ru-RU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does not contain arguments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is_array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'</a:t>
            </a:r>
            <a:r>
              <a:rPr lang="en-US" dirty="0" err="1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is not an array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get_array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&gt;...&gt;(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apply(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0B71-3E62-4B07-B51D-87E2A978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3A5A-0A97-4455-8378-BAD9A44C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A48F7-59A6-4BB3-8CC3-F729556C9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I&gt;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...),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&lt;I...&gt;)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...),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make_index_sequence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)&gt;{});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45E28-8FE9-45CB-81A8-DBDCB560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050A5-2E55-4CC4-BAF7-10402D69086E}"/>
              </a:ext>
            </a:extLst>
          </p:cNvPr>
          <p:cNvSpPr txBox="1"/>
          <p:nvPr/>
        </p:nvSpPr>
        <p:spPr>
          <a:xfrm>
            <a:off x="5382126" y="3407076"/>
            <a:ext cx="6801853" cy="224676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49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3FC365-1F63-4D90-9245-5B67FBCD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036E25-0692-448B-BFB4-D8066883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**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4D49B-55BA-4728-88BE-4BA3E6B6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39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0939-5C44-42DA-983F-F2E5E338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F276-E82E-43D3-9CD3-6BD9B294E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":[1, 2]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error: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what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5C51-831D-433B-B595-2867B086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FF965-20A1-42FE-936D-161CEFEE7821}"/>
              </a:ext>
            </a:extLst>
          </p:cNvPr>
          <p:cNvSpPr txBox="1"/>
          <p:nvPr/>
        </p:nvSpPr>
        <p:spPr>
          <a:xfrm>
            <a:off x="2751221" y="4476535"/>
            <a:ext cx="9440779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* invalid </a:t>
            </a:r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 count: 2 (expected: 3)</a:t>
            </a: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* </a:t>
            </a:r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 2 has unexpected type: integer (expected: string)</a:t>
            </a: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error: request arguments are invalid</a:t>
            </a:r>
            <a:endParaRPr lang="ru-RU" sz="24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B531-311D-4E90-AD8C-71B62525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type erasure?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C93B-9410-494F-8195-FFBE4181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836FD-4147-416C-BB25-DE8C70C5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</a:t>
            </a:fld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198A60-8985-4439-85F1-423C968508F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184572" y="2382606"/>
            <a:ext cx="605262" cy="80676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9EC642-10B9-4FCE-8AE4-F35F6CB8D44A}"/>
              </a:ext>
            </a:extLst>
          </p:cNvPr>
          <p:cNvSpPr txBox="1"/>
          <p:nvPr/>
        </p:nvSpPr>
        <p:spPr>
          <a:xfrm>
            <a:off x="7789834" y="2120996"/>
            <a:ext cx="388276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wraps pointer to function</a:t>
            </a:r>
            <a:endParaRPr lang="ru-RU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2CF83F-8E9E-422E-972E-CEB7B5F4442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096001" y="4028118"/>
            <a:ext cx="1088570" cy="17827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5905B4-7957-48BD-9877-05822B759966}"/>
              </a:ext>
            </a:extLst>
          </p:cNvPr>
          <p:cNvSpPr txBox="1"/>
          <p:nvPr/>
        </p:nvSpPr>
        <p:spPr>
          <a:xfrm>
            <a:off x="7184571" y="3944778"/>
            <a:ext cx="261715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or closure object</a:t>
            </a:r>
            <a:endParaRPr lang="ru-RU" sz="2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C88B80-55D2-4FC0-B58D-6F622B3C18F1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510411" y="6266518"/>
            <a:ext cx="1481724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6E6997-8E8A-4F4B-A379-CE7B204A1AB1}"/>
              </a:ext>
            </a:extLst>
          </p:cNvPr>
          <p:cNvSpPr txBox="1"/>
          <p:nvPr/>
        </p:nvSpPr>
        <p:spPr>
          <a:xfrm>
            <a:off x="5992135" y="6004908"/>
            <a:ext cx="266667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or </a:t>
            </a:r>
            <a:r>
              <a:rPr lang="en-US" sz="2800" dirty="0" err="1"/>
              <a:t>functor</a:t>
            </a:r>
            <a:r>
              <a:rPr lang="en-US" sz="2800" dirty="0"/>
              <a:t> object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65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me Attack stage II — Not Bad — Nissan Skyline, 2.0 л., 1991 года на DRIVE2">
            <a:extLst>
              <a:ext uri="{FF2B5EF4-FFF2-40B4-BE49-F238E27FC236}">
                <a16:creationId xmlns:a16="http://schemas.microsoft.com/office/drawing/2014/main" id="{271B2D5A-D867-46D1-8003-E6463A42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1315"/>
            <a:ext cx="4074695" cy="25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60939-5C44-42DA-983F-F2E5E338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array into function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F276-E82E-43D3-9CD3-6BD9B294E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":[1, "two", { "three":3 }]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5C51-831D-433B-B595-2867B086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FF965-20A1-42FE-936D-161CEFEE7821}"/>
              </a:ext>
            </a:extLst>
          </p:cNvPr>
          <p:cNvSpPr txBox="1"/>
          <p:nvPr/>
        </p:nvSpPr>
        <p:spPr>
          <a:xfrm>
            <a:off x="6777789" y="3337546"/>
            <a:ext cx="4074695" cy="267765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'1',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'two',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A362-851D-4448-BA48-ABF0ED81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if…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7EFC2-F042-4103-8273-E35CE067F1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76B334-A9B2-4DD5-B07C-25B4B356A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138" y="1325563"/>
            <a:ext cx="5809861" cy="4851400"/>
          </a:xfrm>
          <a:effectLst/>
        </p:spPr>
        <p:txBody>
          <a:bodyPr>
            <a:normAutofit/>
          </a:bodyPr>
          <a:lstStyle/>
          <a:p>
            <a:pPr marL="0" indent="0"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bar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Param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id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std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string_view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&gt;)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baz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Param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count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</a:t>
            </a:r>
            <a:r>
              <a:rPr lang="ru-RU" sz="2000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&gt;,</a:t>
            </a: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Param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id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std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string_view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&gt;,</a:t>
            </a: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Param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payload</a:t>
            </a:r>
            <a:r>
              <a:rPr lang="ru-RU" sz="2000" dirty="0">
                <a:solidFill>
                  <a:srgbClr val="E21F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json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ru-RU" sz="20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value</a:t>
            </a:r>
            <a:r>
              <a:rPr lang="ru-RU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&gt;)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Arrow Counterclockwise curve">
            <a:extLst>
              <a:ext uri="{FF2B5EF4-FFF2-40B4-BE49-F238E27FC236}">
                <a16:creationId xmlns:a16="http://schemas.microsoft.com/office/drawing/2014/main" id="{1ABFA7BC-CA75-496C-AE6E-E07E9860C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321314" y="1936892"/>
            <a:ext cx="1191208" cy="1191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9C7263-B1EF-4F9E-8AD2-56F001AAF651}"/>
              </a:ext>
            </a:extLst>
          </p:cNvPr>
          <p:cNvSpPr txBox="1"/>
          <p:nvPr/>
        </p:nvSpPr>
        <p:spPr>
          <a:xfrm>
            <a:off x="83896" y="4445447"/>
            <a:ext cx="6243735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message: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[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1,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{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3 }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FA651-14DA-4901-918C-4207A6C40ECB}"/>
              </a:ext>
            </a:extLst>
          </p:cNvPr>
          <p:cNvSpPr txBox="1"/>
          <p:nvPr/>
        </p:nvSpPr>
        <p:spPr>
          <a:xfrm>
            <a:off x="7246365" y="166122"/>
            <a:ext cx="4772526" cy="267765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message: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1,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{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3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C8A7EC-4637-4880-BA87-C65CAB5E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Unpacking dictionary into named parameters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06140F-62CF-41E9-B978-F9FB2500D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will use C++20 because we can: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id);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this can be done in C++11..17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(though in a bit janky way using macros)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t-BR" dirty="0">
                <a:solidFill>
                  <a:srgbClr val="8A1B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id);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C5D8A-FE51-40C5-BB61-21C31876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18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A187D-B3CD-4194-AE22-78DC2E76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C++20!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CAD4-5BF7-49B1-A1D3-5D5949BA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)[N]) {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std::copy_n(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N, value);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value[N];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7F4E7F-2BC8-429E-86AA-42DDC8A1178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777366" y="1052840"/>
            <a:ext cx="1041756" cy="671781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02FD3C-46ED-497B-B6FB-9D2928ED6CB4}"/>
              </a:ext>
            </a:extLst>
          </p:cNvPr>
          <p:cNvSpPr/>
          <p:nvPr/>
        </p:nvSpPr>
        <p:spPr>
          <a:xfrm>
            <a:off x="6819123" y="822006"/>
            <a:ext cx="15224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CA4A9-7EEC-4037-AE72-2D939CC6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B0FB9-2294-4B9C-A20E-28B75FBEBC05}"/>
              </a:ext>
            </a:extLst>
          </p:cNvPr>
          <p:cNvSpPr txBox="1"/>
          <p:nvPr/>
        </p:nvSpPr>
        <p:spPr>
          <a:xfrm>
            <a:off x="4795936" y="4060190"/>
            <a:ext cx="6981398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usage: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4F702-0D2C-41CF-9D6B-CF387FA88E9B}"/>
              </a:ext>
            </a:extLst>
          </p:cNvPr>
          <p:cNvSpPr txBox="1"/>
          <p:nvPr/>
        </p:nvSpPr>
        <p:spPr>
          <a:xfrm>
            <a:off x="6819122" y="822007"/>
            <a:ext cx="152244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literal type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27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3F81-5BF9-4D59-8C8F-B7C32E06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9640-5296-4CCE-8A9F-E93CB995D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&amp;value;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F827E-7E99-4DD1-96DA-4DCCAC27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44</a:t>
            </a:fld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294F0BD-4C28-4A4E-A05D-73C666E74AE6}"/>
              </a:ext>
            </a:extLst>
          </p:cNvPr>
          <p:cNvSpPr/>
          <p:nvPr/>
        </p:nvSpPr>
        <p:spPr>
          <a:xfrm>
            <a:off x="1251285" y="3282214"/>
            <a:ext cx="3089709" cy="67377"/>
          </a:xfrm>
          <a:custGeom>
            <a:avLst/>
            <a:gdLst>
              <a:gd name="connsiteX0" fmla="*/ 0 w 3089709"/>
              <a:gd name="connsiteY0" fmla="*/ 57752 h 67377"/>
              <a:gd name="connsiteX1" fmla="*/ 211756 w 3089709"/>
              <a:gd name="connsiteY1" fmla="*/ 48126 h 67377"/>
              <a:gd name="connsiteX2" fmla="*/ 298383 w 3089709"/>
              <a:gd name="connsiteY2" fmla="*/ 38501 h 67377"/>
              <a:gd name="connsiteX3" fmla="*/ 404261 w 3089709"/>
              <a:gd name="connsiteY3" fmla="*/ 28876 h 67377"/>
              <a:gd name="connsiteX4" fmla="*/ 866273 w 3089709"/>
              <a:gd name="connsiteY4" fmla="*/ 0 h 67377"/>
              <a:gd name="connsiteX5" fmla="*/ 1193532 w 3089709"/>
              <a:gd name="connsiteY5" fmla="*/ 9625 h 67377"/>
              <a:gd name="connsiteX6" fmla="*/ 1337911 w 3089709"/>
              <a:gd name="connsiteY6" fmla="*/ 19250 h 67377"/>
              <a:gd name="connsiteX7" fmla="*/ 1809549 w 3089709"/>
              <a:gd name="connsiteY7" fmla="*/ 9625 h 67377"/>
              <a:gd name="connsiteX8" fmla="*/ 2569945 w 3089709"/>
              <a:gd name="connsiteY8" fmla="*/ 19250 h 67377"/>
              <a:gd name="connsiteX9" fmla="*/ 2743200 w 3089709"/>
              <a:gd name="connsiteY9" fmla="*/ 28876 h 67377"/>
              <a:gd name="connsiteX10" fmla="*/ 2954956 w 3089709"/>
              <a:gd name="connsiteY10" fmla="*/ 38501 h 67377"/>
              <a:gd name="connsiteX11" fmla="*/ 3070459 w 3089709"/>
              <a:gd name="connsiteY11" fmla="*/ 57752 h 67377"/>
              <a:gd name="connsiteX12" fmla="*/ 3089709 w 3089709"/>
              <a:gd name="connsiteY12" fmla="*/ 67377 h 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9709" h="67377">
                <a:moveTo>
                  <a:pt x="0" y="57752"/>
                </a:moveTo>
                <a:lnTo>
                  <a:pt x="211756" y="48126"/>
                </a:lnTo>
                <a:cubicBezTo>
                  <a:pt x="240749" y="46255"/>
                  <a:pt x="269474" y="41392"/>
                  <a:pt x="298383" y="38501"/>
                </a:cubicBezTo>
                <a:lnTo>
                  <a:pt x="404261" y="28876"/>
                </a:lnTo>
                <a:cubicBezTo>
                  <a:pt x="669793" y="8450"/>
                  <a:pt x="632367" y="11695"/>
                  <a:pt x="866273" y="0"/>
                </a:cubicBezTo>
                <a:lnTo>
                  <a:pt x="1193532" y="9625"/>
                </a:lnTo>
                <a:cubicBezTo>
                  <a:pt x="1241725" y="11592"/>
                  <a:pt x="1289678" y="19250"/>
                  <a:pt x="1337911" y="19250"/>
                </a:cubicBezTo>
                <a:cubicBezTo>
                  <a:pt x="1495156" y="19250"/>
                  <a:pt x="1652336" y="12833"/>
                  <a:pt x="1809549" y="9625"/>
                </a:cubicBezTo>
                <a:lnTo>
                  <a:pt x="2569945" y="19250"/>
                </a:lnTo>
                <a:cubicBezTo>
                  <a:pt x="2627773" y="20442"/>
                  <a:pt x="2685431" y="25988"/>
                  <a:pt x="2743200" y="28876"/>
                </a:cubicBezTo>
                <a:lnTo>
                  <a:pt x="2954956" y="38501"/>
                </a:lnTo>
                <a:cubicBezTo>
                  <a:pt x="2995351" y="43550"/>
                  <a:pt x="3032297" y="45031"/>
                  <a:pt x="3070459" y="57752"/>
                </a:cubicBezTo>
                <a:cubicBezTo>
                  <a:pt x="3077265" y="60021"/>
                  <a:pt x="3083292" y="64169"/>
                  <a:pt x="3089709" y="67377"/>
                </a:cubicBezTo>
              </a:path>
            </a:pathLst>
          </a:custGeom>
          <a:noFill/>
          <a:ln w="76200" cap="rnd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D6BF9-C8B8-482D-B91E-F63E55F0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'foo' request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'bar'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pt-BR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='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pt-BR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pt-BR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='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 </a:t>
            </a:r>
            <a:r>
              <a:rPr lang="pt-B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pt-BR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pt-B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 and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DD855-1D56-4F76-A64E-5B0A9BD1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45</a:t>
            </a:fld>
            <a:endParaRPr lang="ru-RU"/>
          </a:p>
        </p:txBody>
      </p:sp>
      <p:pic>
        <p:nvPicPr>
          <p:cNvPr id="2050" name="Picture 2" descr="When you are surprised as hellllllll. | Chris pratt, Parks n rec, Chris  pratt gif">
            <a:extLst>
              <a:ext uri="{FF2B5EF4-FFF2-40B4-BE49-F238E27FC236}">
                <a16:creationId xmlns:a16="http://schemas.microsoft.com/office/drawing/2014/main" id="{67DF04BF-3C1E-4AB6-A6BB-4016E69515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248" y="328126"/>
            <a:ext cx="3080700" cy="276030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2E99-4CED-4B8B-9F0D-6C7F46C8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BFBC-A0EF-40E2-A314-AA80FD21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 &amp;&amp; ...)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A84D-67AC-4177-8145-C4DBA956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69EE4-D241-421B-91F7-DD39330DA939}"/>
              </a:ext>
            </a:extLst>
          </p:cNvPr>
          <p:cNvSpPr txBox="1"/>
          <p:nvPr/>
        </p:nvSpPr>
        <p:spPr>
          <a:xfrm>
            <a:off x="4740442" y="2350007"/>
            <a:ext cx="7451558" cy="163121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&lt;N,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: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64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BFBC-A0EF-40E2-A314-AA80FD21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apply(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sz="2000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A84D-67AC-4177-8145-C4DBA956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2E99-4CED-4B8B-9F0D-6C7F46C8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BFBC-A0EF-40E2-A314-AA80FD21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((</a:t>
            </a:r>
            <a:endParaRPr lang="ru-RU" sz="2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6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&amp;&amp; </a:t>
            </a:r>
            <a:r>
              <a:rPr lang="en-US" sz="26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endParaRPr lang="ru-RU" sz="2600" dirty="0">
              <a:solidFill>
                <a:srgbClr val="1F377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...);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isValid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A84D-67AC-4177-8145-C4DBA956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CEA0-7937-43E4-B8D5-3E31EED3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B4F1-E61B-43F6-BE90-AD2A614E0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||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is_null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missing parameter 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 &lt;&lt;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::name(),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1DCAE-B1C7-46B9-BCC5-EA7BD9DE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6C6E-1188-4641-8763-534D0F67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EBFE-D788-4080-A9D8-3046BE53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Program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bar([Name(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[Name(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JsonElement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05AB4-E96D-4679-9C8E-43922FD0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</a:t>
            </a:fld>
            <a:endParaRPr lang="ru-R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89A6C9-D660-4A06-B8E6-5CDFA434A108}"/>
              </a:ext>
            </a:extLst>
          </p:cNvPr>
          <p:cNvSpPr/>
          <p:nvPr/>
        </p:nvSpPr>
        <p:spPr>
          <a:xfrm>
            <a:off x="5290457" y="1884784"/>
            <a:ext cx="1632857" cy="2491273"/>
          </a:xfrm>
          <a:custGeom>
            <a:avLst/>
            <a:gdLst>
              <a:gd name="connsiteX0" fmla="*/ 1632857 w 1632857"/>
              <a:gd name="connsiteY0" fmla="*/ 0 h 2491273"/>
              <a:gd name="connsiteX1" fmla="*/ 811763 w 1632857"/>
              <a:gd name="connsiteY1" fmla="*/ 821094 h 2491273"/>
              <a:gd name="connsiteX2" fmla="*/ 475861 w 1632857"/>
              <a:gd name="connsiteY2" fmla="*/ 2080726 h 2491273"/>
              <a:gd name="connsiteX3" fmla="*/ 0 w 1632857"/>
              <a:gd name="connsiteY3" fmla="*/ 2491273 h 24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857" h="2491273">
                <a:moveTo>
                  <a:pt x="1632857" y="0"/>
                </a:moveTo>
                <a:cubicBezTo>
                  <a:pt x="1318726" y="237153"/>
                  <a:pt x="1004596" y="474306"/>
                  <a:pt x="811763" y="821094"/>
                </a:cubicBezTo>
                <a:cubicBezTo>
                  <a:pt x="618930" y="1167882"/>
                  <a:pt x="611155" y="1802363"/>
                  <a:pt x="475861" y="2080726"/>
                </a:cubicBezTo>
                <a:cubicBezTo>
                  <a:pt x="340567" y="2359089"/>
                  <a:pt x="170283" y="2425181"/>
                  <a:pt x="0" y="2491273"/>
                </a:cubicBezTo>
              </a:path>
            </a:pathLst>
          </a:custGeom>
          <a:noFill/>
          <a:ln w="31750">
            <a:prstDash val="lgDash"/>
            <a:tailEnd type="triangle" w="lg" len="lg"/>
          </a:ln>
          <a:effectLst>
            <a:glow rad="63500">
              <a:schemeClr val="bg1"/>
            </a:glow>
            <a:outerShdw blurRad="635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0B04F-264E-43B1-B204-CA2093756333}"/>
              </a:ext>
            </a:extLst>
          </p:cNvPr>
          <p:cNvSpPr txBox="1"/>
          <p:nvPr/>
        </p:nvSpPr>
        <p:spPr>
          <a:xfrm>
            <a:off x="6866103" y="369958"/>
            <a:ext cx="4772526" cy="267765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message: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"request"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1,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"two"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"payload"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{ </a:t>
            </a:r>
            <a:r>
              <a:rPr lang="en-US" sz="2400" dirty="0">
                <a:solidFill>
                  <a:srgbClr val="2E75B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"three"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3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3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0A5C-04CA-477E-8C97-27BC9637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4F9E5-CC30-4B73-8CB5-E245A2464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ExpectedType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parameter '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has unexpected type: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(expected: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ExpectedType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&lt;&lt; 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sz="22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2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30E5C-944D-4D75-BBB8-70216161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BFBC-A0EF-40E2-A314-AA80FD21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)(),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apply(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sz="2000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A84D-67AC-4177-8145-C4DBA956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B095-6C5D-443F-9F66-E00DC6E8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06E9C-5EA9-45DC-8130-656AEBFF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2"/>
            <a:ext cx="11409947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::name())) }...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E5541-DFE6-497D-BFEF-794129C0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74941-BC53-4C6A-9859-0578287C0CDA}"/>
              </a:ext>
            </a:extLst>
          </p:cNvPr>
          <p:cNvSpPr txBox="1"/>
          <p:nvPr/>
        </p:nvSpPr>
        <p:spPr>
          <a:xfrm>
            <a:off x="1904197" y="3126035"/>
            <a:ext cx="6785811" cy="224676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-&gt;as&lt;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45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97A0-D637-48A8-94C3-32237E440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4B832-4195-445D-B7F0-FA553CE65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E8BBD-A2E5-4106-B1C3-D2361269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53</a:t>
            </a:fld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37D8FE-CCDC-4BE1-B94D-B2CE9189412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654418" y="5416293"/>
            <a:ext cx="1041756" cy="671781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0E71880-1CA4-4768-AD03-17ED6FB39616}"/>
              </a:ext>
            </a:extLst>
          </p:cNvPr>
          <p:cNvSpPr txBox="1"/>
          <p:nvPr/>
        </p:nvSpPr>
        <p:spPr>
          <a:xfrm>
            <a:off x="5696174" y="5185460"/>
            <a:ext cx="335959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identical to the initial one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2244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AFD8-5B9F-41DD-8664-756DC151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BC1EB-4F69-48AC-9F88-2126EBF30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count":"one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error: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what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34AB-5944-4B82-99A7-48E7F362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87D5F-14F5-4691-8DC1-69C04F283D51}"/>
              </a:ext>
            </a:extLst>
          </p:cNvPr>
          <p:cNvSpPr txBox="1"/>
          <p:nvPr/>
        </p:nvSpPr>
        <p:spPr>
          <a:xfrm>
            <a:off x="729916" y="4351262"/>
            <a:ext cx="11462084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* parameter 'count' has unexpected type: string (expected: integer)</a:t>
            </a: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* missing parameter 'id'</a:t>
            </a: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</a:rPr>
              <a:t>error: request arguments are invalid</a:t>
            </a:r>
            <a:endParaRPr lang="ru-RU" sz="24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AFD8-5B9F-41DD-8664-756DC151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BC1EB-4F69-48AC-9F88-2126EBF3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"count":1,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id":"two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34AB-5944-4B82-99A7-48E7F362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87D5F-14F5-4691-8DC1-69C04F283D51}"/>
              </a:ext>
            </a:extLst>
          </p:cNvPr>
          <p:cNvSpPr txBox="1"/>
          <p:nvPr/>
        </p:nvSpPr>
        <p:spPr>
          <a:xfrm>
            <a:off x="6849978" y="2870824"/>
            <a:ext cx="4058653" cy="267765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baz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count='1',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id='two',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729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76AC-E3B4-471A-B6D5-7E74C910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Optional parameters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59FE4-3276-465B-B0B8-DFD0A4F4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 request with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pt-BR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='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 </a:t>
            </a:r>
            <a:r>
              <a:rPr lang="pt-BR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pt-BR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pt-BR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='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',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parameter is absent,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and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8310D-5571-416F-A699-1B85C838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C04B-EBF1-4D79-BC20-90C4CD80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42BC-5EA9-4C9E-940C-C704DE1D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&amp;value;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&lt;Name,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value;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121D5B-25BF-4691-A596-346A132E808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464490" y="1173352"/>
            <a:ext cx="1146110" cy="23083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FD7D68-35ED-4C36-9636-CE44764DE67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445829" y="4255564"/>
            <a:ext cx="1093236" cy="83171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9ED93-81BE-4896-A562-3B6964AB204F}"/>
              </a:ext>
            </a:extLst>
          </p:cNvPr>
          <p:cNvSpPr/>
          <p:nvPr/>
        </p:nvSpPr>
        <p:spPr>
          <a:xfrm>
            <a:off x="8539066" y="4024731"/>
            <a:ext cx="304955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64970-D73C-4E20-AB94-8BE67F447349}"/>
              </a:ext>
            </a:extLst>
          </p:cNvPr>
          <p:cNvSpPr/>
          <p:nvPr/>
        </p:nvSpPr>
        <p:spPr>
          <a:xfrm>
            <a:off x="8610600" y="942519"/>
            <a:ext cx="234681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1B464-5564-4DCD-B18B-C9E94DC8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AB0DE-A953-430B-9DBD-29C9D4C8018F}"/>
              </a:ext>
            </a:extLst>
          </p:cNvPr>
          <p:cNvSpPr txBox="1"/>
          <p:nvPr/>
        </p:nvSpPr>
        <p:spPr>
          <a:xfrm>
            <a:off x="8610600" y="942519"/>
            <a:ext cx="234681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primary template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DDCF9-9529-45C5-90C7-32377A4ACA98}"/>
              </a:ext>
            </a:extLst>
          </p:cNvPr>
          <p:cNvSpPr txBox="1"/>
          <p:nvPr/>
        </p:nvSpPr>
        <p:spPr>
          <a:xfrm>
            <a:off x="8539065" y="4024731"/>
            <a:ext cx="304955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template specialization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27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0" grpId="2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0880-CED0-467C-8BB8-648C00AB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D600-796E-4B36-879C-FAC959D5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458074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||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is_null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missing parameter '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 &lt;&lt;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1A5D4-7043-4E77-82DA-CC18F94F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58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F910D-AE4D-46D5-AEE2-15DF4CAE8061}"/>
              </a:ext>
            </a:extLst>
          </p:cNvPr>
          <p:cNvSpPr txBox="1"/>
          <p:nvPr/>
        </p:nvSpPr>
        <p:spPr>
          <a:xfrm>
            <a:off x="4178969" y="3696101"/>
            <a:ext cx="8013031" cy="224676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: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65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D600-796E-4B36-879C-FAC959D5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::name(),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isConvertibleTo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reportInvalidArg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::name(),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1A5D4-7043-4E77-82DA-CC18F94F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59</a:t>
            </a:fld>
            <a:endParaRPr lang="ru-RU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8D998DE-1336-467B-8FE3-1AB6412DA020}"/>
              </a:ext>
            </a:extLst>
          </p:cNvPr>
          <p:cNvSpPr/>
          <p:nvPr/>
        </p:nvSpPr>
        <p:spPr>
          <a:xfrm>
            <a:off x="1451811" y="1997242"/>
            <a:ext cx="6785873" cy="56262"/>
          </a:xfrm>
          <a:custGeom>
            <a:avLst/>
            <a:gdLst>
              <a:gd name="connsiteX0" fmla="*/ 0 w 6785873"/>
              <a:gd name="connsiteY0" fmla="*/ 32084 h 56262"/>
              <a:gd name="connsiteX1" fmla="*/ 753978 w 6785873"/>
              <a:gd name="connsiteY1" fmla="*/ 16042 h 56262"/>
              <a:gd name="connsiteX2" fmla="*/ 890336 w 6785873"/>
              <a:gd name="connsiteY2" fmla="*/ 8021 h 56262"/>
              <a:gd name="connsiteX3" fmla="*/ 1355557 w 6785873"/>
              <a:gd name="connsiteY3" fmla="*/ 16042 h 56262"/>
              <a:gd name="connsiteX4" fmla="*/ 1540042 w 6785873"/>
              <a:gd name="connsiteY4" fmla="*/ 24063 h 56262"/>
              <a:gd name="connsiteX5" fmla="*/ 1860884 w 6785873"/>
              <a:gd name="connsiteY5" fmla="*/ 8021 h 56262"/>
              <a:gd name="connsiteX6" fmla="*/ 2029326 w 6785873"/>
              <a:gd name="connsiteY6" fmla="*/ 0 h 56262"/>
              <a:gd name="connsiteX7" fmla="*/ 2494547 w 6785873"/>
              <a:gd name="connsiteY7" fmla="*/ 8021 h 56262"/>
              <a:gd name="connsiteX8" fmla="*/ 2550694 w 6785873"/>
              <a:gd name="connsiteY8" fmla="*/ 16042 h 56262"/>
              <a:gd name="connsiteX9" fmla="*/ 2919663 w 6785873"/>
              <a:gd name="connsiteY9" fmla="*/ 24063 h 56262"/>
              <a:gd name="connsiteX10" fmla="*/ 3858126 w 6785873"/>
              <a:gd name="connsiteY10" fmla="*/ 40105 h 56262"/>
              <a:gd name="connsiteX11" fmla="*/ 4235115 w 6785873"/>
              <a:gd name="connsiteY11" fmla="*/ 32084 h 56262"/>
              <a:gd name="connsiteX12" fmla="*/ 4916905 w 6785873"/>
              <a:gd name="connsiteY12" fmla="*/ 24063 h 56262"/>
              <a:gd name="connsiteX13" fmla="*/ 5221705 w 6785873"/>
              <a:gd name="connsiteY13" fmla="*/ 16042 h 56262"/>
              <a:gd name="connsiteX14" fmla="*/ 5430252 w 6785873"/>
              <a:gd name="connsiteY14" fmla="*/ 24063 h 56262"/>
              <a:gd name="connsiteX15" fmla="*/ 6071936 w 6785873"/>
              <a:gd name="connsiteY15" fmla="*/ 32084 h 56262"/>
              <a:gd name="connsiteX16" fmla="*/ 6248400 w 6785873"/>
              <a:gd name="connsiteY16" fmla="*/ 40105 h 56262"/>
              <a:gd name="connsiteX17" fmla="*/ 6400800 w 6785873"/>
              <a:gd name="connsiteY17" fmla="*/ 24063 h 56262"/>
              <a:gd name="connsiteX18" fmla="*/ 6489031 w 6785873"/>
              <a:gd name="connsiteY18" fmla="*/ 32084 h 56262"/>
              <a:gd name="connsiteX19" fmla="*/ 6553200 w 6785873"/>
              <a:gd name="connsiteY19" fmla="*/ 40105 h 56262"/>
              <a:gd name="connsiteX20" fmla="*/ 6673515 w 6785873"/>
              <a:gd name="connsiteY20" fmla="*/ 48126 h 56262"/>
              <a:gd name="connsiteX21" fmla="*/ 6769768 w 6785873"/>
              <a:gd name="connsiteY21" fmla="*/ 48126 h 56262"/>
              <a:gd name="connsiteX22" fmla="*/ 6785810 w 6785873"/>
              <a:gd name="connsiteY22" fmla="*/ 24063 h 5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5873" h="56262">
                <a:moveTo>
                  <a:pt x="0" y="32084"/>
                </a:moveTo>
                <a:lnTo>
                  <a:pt x="753978" y="16042"/>
                </a:lnTo>
                <a:cubicBezTo>
                  <a:pt x="799484" y="14525"/>
                  <a:pt x="844883" y="10695"/>
                  <a:pt x="890336" y="8021"/>
                </a:cubicBezTo>
                <a:lnTo>
                  <a:pt x="1355557" y="16042"/>
                </a:lnTo>
                <a:cubicBezTo>
                  <a:pt x="1417091" y="17561"/>
                  <a:pt x="1478489" y="24063"/>
                  <a:pt x="1540042" y="24063"/>
                </a:cubicBezTo>
                <a:cubicBezTo>
                  <a:pt x="1639025" y="24063"/>
                  <a:pt x="1759445" y="13504"/>
                  <a:pt x="1860884" y="8021"/>
                </a:cubicBezTo>
                <a:lnTo>
                  <a:pt x="2029326" y="0"/>
                </a:lnTo>
                <a:lnTo>
                  <a:pt x="2494547" y="8021"/>
                </a:lnTo>
                <a:cubicBezTo>
                  <a:pt x="2513444" y="8602"/>
                  <a:pt x="2531802" y="15329"/>
                  <a:pt x="2550694" y="16042"/>
                </a:cubicBezTo>
                <a:cubicBezTo>
                  <a:pt x="2673625" y="20681"/>
                  <a:pt x="2796673" y="21389"/>
                  <a:pt x="2919663" y="24063"/>
                </a:cubicBezTo>
                <a:cubicBezTo>
                  <a:pt x="3272635" y="63282"/>
                  <a:pt x="3041848" y="40105"/>
                  <a:pt x="3858126" y="40105"/>
                </a:cubicBezTo>
                <a:cubicBezTo>
                  <a:pt x="3983817" y="40105"/>
                  <a:pt x="4109438" y="33988"/>
                  <a:pt x="4235115" y="32084"/>
                </a:cubicBezTo>
                <a:lnTo>
                  <a:pt x="4916905" y="24063"/>
                </a:lnTo>
                <a:cubicBezTo>
                  <a:pt x="5018505" y="21389"/>
                  <a:pt x="5120070" y="16042"/>
                  <a:pt x="5221705" y="16042"/>
                </a:cubicBezTo>
                <a:cubicBezTo>
                  <a:pt x="5291272" y="16042"/>
                  <a:pt x="5360697" y="22751"/>
                  <a:pt x="5430252" y="24063"/>
                </a:cubicBezTo>
                <a:lnTo>
                  <a:pt x="6071936" y="32084"/>
                </a:lnTo>
                <a:cubicBezTo>
                  <a:pt x="6130757" y="34758"/>
                  <a:pt x="6189518" y="40105"/>
                  <a:pt x="6248400" y="40105"/>
                </a:cubicBezTo>
                <a:cubicBezTo>
                  <a:pt x="6296354" y="40105"/>
                  <a:pt x="6352206" y="31005"/>
                  <a:pt x="6400800" y="24063"/>
                </a:cubicBezTo>
                <a:lnTo>
                  <a:pt x="6489031" y="32084"/>
                </a:lnTo>
                <a:cubicBezTo>
                  <a:pt x="6510469" y="34341"/>
                  <a:pt x="6531725" y="38238"/>
                  <a:pt x="6553200" y="40105"/>
                </a:cubicBezTo>
                <a:cubicBezTo>
                  <a:pt x="6593243" y="43587"/>
                  <a:pt x="6633410" y="45452"/>
                  <a:pt x="6673515" y="48126"/>
                </a:cubicBezTo>
                <a:cubicBezTo>
                  <a:pt x="6696277" y="51378"/>
                  <a:pt x="6744931" y="64684"/>
                  <a:pt x="6769768" y="48126"/>
                </a:cubicBezTo>
                <a:cubicBezTo>
                  <a:pt x="6809667" y="21527"/>
                  <a:pt x="6759521" y="24063"/>
                  <a:pt x="6785810" y="24063"/>
                </a:cubicBezTo>
              </a:path>
            </a:pathLst>
          </a:custGeom>
          <a:noFill/>
          <a:ln w="762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33DF-A851-4517-B702-03DD5182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you’re going to see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B6D4F-3F14-4570-85B8-B9606D39B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straightforward and annoying way to do it in C++</a:t>
            </a:r>
          </a:p>
          <a:p>
            <a:r>
              <a:rPr lang="en-US" dirty="0"/>
              <a:t>how “normal” people do it: example of a way to do it in C#</a:t>
            </a:r>
          </a:p>
          <a:p>
            <a:r>
              <a:rPr lang="en-US" dirty="0"/>
              <a:t>good: unpacking </a:t>
            </a:r>
            <a:r>
              <a:rPr lang="en-US" i="1" dirty="0"/>
              <a:t>array</a:t>
            </a:r>
            <a:r>
              <a:rPr lang="en-US" dirty="0"/>
              <a:t> into function parameters</a:t>
            </a:r>
          </a:p>
          <a:p>
            <a:r>
              <a:rPr lang="en-US" dirty="0"/>
              <a:t>better: unpacking </a:t>
            </a:r>
            <a:r>
              <a:rPr lang="en-US" i="1" dirty="0"/>
              <a:t>dictionary</a:t>
            </a:r>
            <a:r>
              <a:rPr lang="en-US" dirty="0"/>
              <a:t> into function parameters</a:t>
            </a:r>
          </a:p>
          <a:p>
            <a:r>
              <a:rPr lang="en-US" dirty="0"/>
              <a:t>automatically printing descriptions; supporting optional parameters, member functions;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dirty="0" err="1"/>
              <a:t>-ization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a lot of code</a:t>
            </a:r>
          </a:p>
          <a:p>
            <a:r>
              <a:rPr lang="en-US" dirty="0"/>
              <a:t>surprisingly, a lot of template programming, but fear not!</a:t>
            </a:r>
          </a:p>
          <a:p>
            <a:r>
              <a:rPr lang="en-US" dirty="0"/>
              <a:t>lots and lots and LOTS of code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6162E-9CF6-4E9B-ABFA-C6BE6145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0880-CED0-467C-8BB8-648C00AB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D600-796E-4B36-879C-FAC959D5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!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is_null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?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-&gt;as&lt;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1A5D4-7043-4E77-82DA-CC18F94F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11D3-FE48-4C7F-A366-D1AE5AC7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33B8-87AF-4F8B-A666-40AC40F9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EF997-F93D-4FEC-809C-54734259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E592-30C5-4C0F-B8A5-2223E137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88AD-CE5F-4AF2-B78A-694F18474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"count":1,</a:t>
            </a:r>
            <a:endParaRPr lang="en-US" dirty="0">
              <a:solidFill>
                <a:srgbClr val="A3151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id":null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,</a:t>
            </a:r>
            <a:endParaRPr lang="en-US" dirty="0">
              <a:solidFill>
                <a:srgbClr val="A31515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D3D79-E648-4DED-8CC1-58E91BAA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18D58-72D0-437A-8B8E-F9CB31E33DB6}"/>
              </a:ext>
            </a:extLst>
          </p:cNvPr>
          <p:cNvSpPr txBox="1"/>
          <p:nvPr/>
        </p:nvSpPr>
        <p:spPr>
          <a:xfrm>
            <a:off x="6777789" y="3183542"/>
            <a:ext cx="4262388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count='1’,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 parameter is absent,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E592-30C5-4C0F-B8A5-2223E137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88AD-CE5F-4AF2-B78A-694F18474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"count":1,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id":"two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D3D79-E648-4DED-8CC1-58E91BAA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997C0-F65A-4089-9228-B0DD15B968FB}"/>
              </a:ext>
            </a:extLst>
          </p:cNvPr>
          <p:cNvSpPr txBox="1"/>
          <p:nvPr/>
        </p:nvSpPr>
        <p:spPr>
          <a:xfrm>
            <a:off x="6777789" y="3183542"/>
            <a:ext cx="4262388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count='1',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45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40B0-6584-415D-A9B5-DBB3F102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Automatic parameter description generation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A2D7F9-1848-4E73-95F1-E9438D44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09671-8BBF-476B-AF5B-18A20F42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64</a:t>
            </a:fld>
            <a:endParaRPr lang="ru-RU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74871C8-471F-423C-B798-BC37DB1A90B8}"/>
              </a:ext>
            </a:extLst>
          </p:cNvPr>
          <p:cNvSpPr/>
          <p:nvPr/>
        </p:nvSpPr>
        <p:spPr>
          <a:xfrm>
            <a:off x="3536302" y="3004460"/>
            <a:ext cx="720000" cy="720000"/>
          </a:xfrm>
          <a:prstGeom prst="downArrow">
            <a:avLst/>
          </a:prstGeom>
          <a:solidFill>
            <a:schemeClr val="accent5"/>
          </a:solidFill>
          <a:ln w="635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05042-8AA6-4C24-8955-1631329F6996}"/>
              </a:ext>
            </a:extLst>
          </p:cNvPr>
          <p:cNvSpPr txBox="1"/>
          <p:nvPr/>
        </p:nvSpPr>
        <p:spPr>
          <a:xfrm>
            <a:off x="1759656" y="4044477"/>
            <a:ext cx="4167739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'count': integer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'id': string (optional)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'payload': object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034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99ED-762F-47A6-AB64-3A3DEFA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6F815-DF2E-40A3-B630-9F105BC1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 &amp;&amp; ...)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[]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883E8-7C95-4E51-8BF9-843F8432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99ED-762F-47A6-AB64-3A3DEFA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6F815-DF2E-40A3-B630-9F105BC1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[]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(no arguments)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&gt;(), ...);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}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883E8-7C95-4E51-8BF9-843F8432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1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033E-EC7D-499B-A29F-53F6A492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9FA8-1A70-4FFE-9BFE-023C56EAE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 &lt;&lt;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&lt;&lt;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(optional)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&lt;&lt;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91C0B-126B-4D7C-9CF1-75B1F144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8716-990C-4B51-A22D-12AB4E35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BCFD-9A66-4DC0-9145-91D94376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printDescriptions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handlers)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std::get&lt;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&lt;&lt;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std::get&lt;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printParamDescriptions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94BA1-B5C9-4EB8-8B2C-A23F2276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B943-9AB7-4EC6-8667-E84D6CDE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AC3D-91C2-4D43-94B4-417A6849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std::cout </a:t>
            </a:r>
            <a:r>
              <a:rPr lang="fr-F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 description:</a:t>
            </a:r>
            <a:r>
              <a:rPr lang="fr-FR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printDescriptions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4E9FF-5C28-43CB-A533-A0442B2FD540}"/>
              </a:ext>
            </a:extLst>
          </p:cNvPr>
          <p:cNvSpPr txBox="1"/>
          <p:nvPr/>
        </p:nvSpPr>
        <p:spPr>
          <a:xfrm>
            <a:off x="7798838" y="940050"/>
            <a:ext cx="4270310" cy="580180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 lnSpcReduction="10000"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API description: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foo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(no arguments)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bar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'count': integer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'payload': object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qux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'count': integer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 (optional)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'payload': object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5EB8-D338-4C6A-8A83-1C730F48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use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D537-D35F-4BB5-B1EC-B81D9863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taoJSON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github.com/taocpp/json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::json;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use C++20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(though it can be done in C++11..17)</a:t>
            </a:r>
          </a:p>
          <a:p>
            <a:r>
              <a:rPr lang="en-US" dirty="0"/>
              <a:t>supported by latest MSVC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VS 2019 v. 16.11; VS 2022 v. 17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dirty="0" err="1"/>
              <a:t>kinda</a:t>
            </a:r>
            <a:r>
              <a:rPr lang="en-US" dirty="0"/>
              <a:t> supported by latest Clang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(v. 12 and 13)</a:t>
            </a:r>
          </a:p>
          <a:p>
            <a:pPr lvl="1"/>
            <a:r>
              <a:rPr lang="en-US" dirty="0"/>
              <a:t>and GCC to a lesser degree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(v. 11)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98842-C150-4543-AF3B-BEB68D12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476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B943-9AB7-4EC6-8667-E84D6CDE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parameter description generation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AC3D-91C2-4D43-94B4-417A6849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std::cout </a:t>
            </a:r>
            <a:r>
              <a:rPr lang="fr-F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 description:</a:t>
            </a:r>
            <a:r>
              <a:rPr lang="fr-FR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printDescriptions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4E9FF-5C28-43CB-A533-A0442B2FD540}"/>
              </a:ext>
            </a:extLst>
          </p:cNvPr>
          <p:cNvSpPr txBox="1"/>
          <p:nvPr/>
        </p:nvSpPr>
        <p:spPr>
          <a:xfrm>
            <a:off x="7798838" y="940050"/>
            <a:ext cx="4270310" cy="580180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 lnSpcReduction="10000"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API description: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foo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(no arguments)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bar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baz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'count': integer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'payload': object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qux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'count': integer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'id': string (optional)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'payload': object</a:t>
            </a:r>
            <a:endParaRPr lang="ru-RU" sz="2400" dirty="0">
              <a:latin typeface="Consolas" panose="020B0609020204030204" pitchFamily="49" charset="0"/>
            </a:endParaRPr>
          </a:p>
        </p:txBody>
      </p:sp>
      <p:pic>
        <p:nvPicPr>
          <p:cNvPr id="6148" name="Picture 4" descr="Thumbs Up GIFs - Find &amp; Share on GIPHY">
            <a:extLst>
              <a:ext uri="{FF2B5EF4-FFF2-40B4-BE49-F238E27FC236}">
                <a16:creationId xmlns:a16="http://schemas.microsoft.com/office/drawing/2014/main" id="{34E6B13D-4F14-4271-9011-1F8A21E01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23" y="3334417"/>
            <a:ext cx="2857500" cy="2143125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401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D9B5C-8AF5-42BC-9C40-DC02DDFB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dictionary into named parameters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E58B9-26BE-4BC7-AA82-7F3EF6D36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Profit:</a:t>
            </a:r>
          </a:p>
          <a:p>
            <a:r>
              <a:rPr lang="en-US" dirty="0"/>
              <a:t>virtually </a:t>
            </a:r>
            <a:r>
              <a:rPr lang="en-US" b="1" dirty="0"/>
              <a:t>no boring manual code</a:t>
            </a:r>
            <a:r>
              <a:rPr lang="en-US" dirty="0"/>
              <a:t> to parse arguments within handlers</a:t>
            </a:r>
          </a:p>
          <a:p>
            <a:r>
              <a:rPr lang="en-US" dirty="0"/>
              <a:t>automatic </a:t>
            </a:r>
            <a:r>
              <a:rPr lang="en-US" b="1" dirty="0"/>
              <a:t>consistent detailed error reporting</a:t>
            </a:r>
            <a:r>
              <a:rPr lang="en-US" dirty="0"/>
              <a:t> regarding arguments</a:t>
            </a:r>
          </a:p>
          <a:p>
            <a:r>
              <a:rPr lang="en-US" dirty="0"/>
              <a:t>very </a:t>
            </a:r>
            <a:r>
              <a:rPr lang="en-US" b="1" dirty="0"/>
              <a:t>easy to add new handlers</a:t>
            </a:r>
            <a:r>
              <a:rPr lang="en-US" dirty="0"/>
              <a:t> with various parameters</a:t>
            </a:r>
          </a:p>
          <a:p>
            <a:r>
              <a:rPr lang="en-US" dirty="0"/>
              <a:t>automatic </a:t>
            </a:r>
            <a:r>
              <a:rPr lang="en-US" b="1" dirty="0"/>
              <a:t>generation of description</a:t>
            </a:r>
          </a:p>
          <a:p>
            <a:r>
              <a:rPr lang="en-US" dirty="0"/>
              <a:t>actual implementation of </a:t>
            </a:r>
            <a:r>
              <a:rPr lang="en-US" b="1" dirty="0"/>
              <a:t>request data structure can be abstracted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67046-5B58-4D6C-8F48-DCB8E6FB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4E08-DA73-47E0-AC17-B9725EE7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Type erasing member functions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15611-F2EF-42DB-8655-7AD72D869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Slight nuance: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nope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{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nope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?=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(*)());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???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14097-FBF6-45A3-B722-B2DCABB7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72</a:t>
            </a:fld>
            <a:endParaRPr lang="ru-RU"/>
          </a:p>
        </p:txBody>
      </p:sp>
      <p:pic>
        <p:nvPicPr>
          <p:cNvPr id="1026" name="Picture 2" descr="One Does Not Simply Meme Generator - Imgflip">
            <a:extLst>
              <a:ext uri="{FF2B5EF4-FFF2-40B4-BE49-F238E27FC236}">
                <a16:creationId xmlns:a16="http://schemas.microsoft.com/office/drawing/2014/main" id="{B7E0C941-FA26-4E48-A14A-B2F72625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99" y="1833545"/>
            <a:ext cx="7213600" cy="425450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B367AD-4372-4387-BC88-B726FB1361DD}"/>
              </a:ext>
            </a:extLst>
          </p:cNvPr>
          <p:cNvSpPr txBox="1"/>
          <p:nvPr/>
        </p:nvSpPr>
        <p:spPr>
          <a:xfrm>
            <a:off x="2489198" y="1833544"/>
            <a:ext cx="721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Impact" panose="020B0806030902050204" pitchFamily="34" charset="0"/>
              </a:rPr>
              <a:t>ONE DOES NOT SIMPLY</a:t>
            </a:r>
            <a:endParaRPr lang="ru-RU" sz="4400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70C11-A8FE-4943-9A10-9FC1E09FCC8E}"/>
              </a:ext>
            </a:extLst>
          </p:cNvPr>
          <p:cNvSpPr txBox="1"/>
          <p:nvPr/>
        </p:nvSpPr>
        <p:spPr>
          <a:xfrm>
            <a:off x="2489198" y="5195493"/>
            <a:ext cx="7213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Consolas" panose="020B0609020204030204" pitchFamily="49" charset="0"/>
              </a:rPr>
              <a:t>reinterpret_cast</a:t>
            </a:r>
            <a:r>
              <a:rPr lang="en-US" sz="26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Impact" panose="020B0806030902050204" pitchFamily="34" charset="0"/>
              </a:rPr>
              <a:t> POINTER TO MEMBER FUNCTION TO POINTER TO FUNCTION</a:t>
            </a:r>
            <a:endParaRPr lang="ru-RU" sz="2600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C7C3-12C9-4253-8C5C-C7B643E2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3729-AA4C-4A64-A0D8-593094B5E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more nuance: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)&gt;;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//UB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memcpy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//OK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C371E-A0F9-4D0F-B00C-F5C4E26E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C7C3-12C9-4253-8C5C-C7B643E2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3729-AA4C-4A64-A0D8-593094B5E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more nuance: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memcpy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C++20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C371E-A0F9-4D0F-B00C-F5C4E26E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516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9ED4-ABA7-43FB-B6D3-B32AF251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D9168-2F8C-4E15-B14F-60FAE6FA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 &amp;&amp; ...)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PtrToMemberFuncSize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PtrToMemberFuncSize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4D28A-56FF-421E-BBA1-4B60D6D9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1375-C326-44B8-A42D-FDB565AF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3A55-41DA-469F-8DB9-23B59031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 &amp;&amp; ...)</a:t>
            </a:r>
          </a:p>
          <a:p>
            <a:pPr marL="0" indent="0">
              <a:buNone/>
            </a:pP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9EA0-522E-4FD9-AE0C-5DCB77FE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9CE5-4FD0-44ED-BE81-39CC1869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8021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std::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bit_cast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apply(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E7D5E-1096-4F7D-BC1C-A7EA0C4B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B270-449F-40B9-AFE6-6C43F1DE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FDC9-D0DE-4F49-8A67-41FA31D11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apply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getAs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::name())) }...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09553-BE25-4666-A451-68046C67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3A94-D6E7-4C44-A504-83885BA1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1AF1-EF49-4487-B848-54D73864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3E0E7-F22A-4F6A-BFC9-0375A50D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0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A520-3C77-43F5-9934-5753C7DF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2945-1978-42FC-8E6C-379C714A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parameter=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BD277-2C62-4109-A9B1-C114D86D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305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9A15-1653-4FBF-A290-E564E93B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0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3084-ADCB-44F8-AE5E-270CD87F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json::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is not a valid JSON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does not contain name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trying to process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handlers)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(std::get&lt;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std::get&lt;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could not handle request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2D2A1-08B7-4C0C-A9CF-80EA1850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852A-598F-4320-BC26-3EE770ED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erasing member functions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7FDE-46B9-48A1-8E07-7FD40F1A1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":1,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id":"two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CD84C-F20E-4C60-9090-DCA48DD1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556F4-27E4-45FF-8CF8-265973DDD43B}"/>
              </a:ext>
            </a:extLst>
          </p:cNvPr>
          <p:cNvSpPr txBox="1"/>
          <p:nvPr/>
        </p:nvSpPr>
        <p:spPr>
          <a:xfrm>
            <a:off x="7860631" y="2976599"/>
            <a:ext cx="4074695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count='1',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0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2D6D-C6B6-4FD6-87E2-2D3F784A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>
                <a:latin typeface="Consolas" panose="020B0609020204030204" pitchFamily="49" charset="0"/>
              </a:rPr>
              <a:t>std::function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46D17-B412-44D0-A4D5-20B45BCC2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IsParameter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&gt;::value&amp;&amp; ...)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7C0D1-904D-4ABF-A400-F705B96C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924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2D6D-C6B6-4FD6-87E2-2D3F784A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>
                <a:latin typeface="Consolas" panose="020B0609020204030204" pitchFamily="49" charset="0"/>
              </a:rPr>
              <a:t>std::function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46D17-B412-44D0-A4D5-20B45BCC2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erasedHandler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apply(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7C0D1-904D-4ABF-A400-F705B96C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870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F26F-4572-4FF2-A8EB-07FAE40B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constexpr</a:t>
            </a:r>
            <a:r>
              <a:rPr lang="en-US" dirty="0" err="1">
                <a:solidFill>
                  <a:schemeClr val="tx1"/>
                </a:solidFill>
              </a:rPr>
              <a:t>-ization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FAD8-7CF7-4909-BCB5-06B8BD6D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handlers[] =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08D8B-6969-409A-B56F-EA5F1C68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85</a:t>
            </a:fld>
            <a:endParaRPr lang="ru-RU"/>
          </a:p>
        </p:txBody>
      </p:sp>
      <p:pic>
        <p:nvPicPr>
          <p:cNvPr id="3074" name="Picture 2" descr="Neutral Face on Microsoft Windows 10 May 2019 Update">
            <a:extLst>
              <a:ext uri="{FF2B5EF4-FFF2-40B4-BE49-F238E27FC236}">
                <a16:creationId xmlns:a16="http://schemas.microsoft.com/office/drawing/2014/main" id="{13EB18F1-2EA8-4257-A3FD-2ADA5FD3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0" y="117516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651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E483-533C-4E3E-9B6F-96429973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6EFF-353F-42CB-829D-5BFF62845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idea</a:t>
            </a:r>
            <a:r>
              <a:rPr lang="en-US" dirty="0">
                <a:solidFill>
                  <a:srgbClr val="000000">
                    <a:alpha val="9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[]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value;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B28AC-7231-4456-BB12-31B032D0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734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E483-533C-4E3E-9B6F-96429973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6EFF-353F-42CB-829D-5BFF6284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TODO: requires (...)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&lt;handler&gt;(handler);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B28AC-7231-4456-BB12-31B032D0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6EFF-353F-42CB-829D-5BFF6284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::*)(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B28AC-7231-4456-BB12-31B032D0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6EFF-353F-42CB-829D-5BFF6284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0"/>
            <a:ext cx="11425989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::*)(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.*handler)();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validateArgs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 arguments are invalid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apply(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handler,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B28AC-7231-4456-BB12-31B032D0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AE8D-AF96-487F-8AD1-CF1A5750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Annoying way to do it in C++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F0075-7557-49DD-A723-00266ABC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'foo' request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 parameter 'id'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invalid_argument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parameter 'id' has unexpected type (expected: string)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'bar' request with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id='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24946-3DFC-4960-8662-262DE720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0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C49B-67D6-4E27-9683-52A0FD67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F455-D539-45D4-9EC8-724334BE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handler&gt;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&lt;handler&gt;();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handlers[] =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},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},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},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7B51B-D092-4959-B658-911C5900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684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C49B-67D6-4E27-9683-52A0FD67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F455-D539-45D4-9EC8-724334BE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handler&gt;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&lt;handler&gt;()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handlers[] =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&lt;&amp;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7B51B-D092-4959-B658-911C5900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19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C426-2BB6-4646-8B3F-BB4FDB71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4E04-5F11-4C9A-AEAD-EB51FC4A6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handler&gt;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&lt;handler&gt;()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handlers[]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9707A-86A7-4040-9A8F-F7A75DDC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92</a:t>
            </a:fld>
            <a:endParaRPr lang="ru-RU"/>
          </a:p>
        </p:txBody>
      </p:sp>
      <p:pic>
        <p:nvPicPr>
          <p:cNvPr id="4098" name="Picture 2" descr="Grinning Face on Microsoft Windows 10 May 2019 Update">
            <a:extLst>
              <a:ext uri="{FF2B5EF4-FFF2-40B4-BE49-F238E27FC236}">
                <a16:creationId xmlns:a16="http://schemas.microsoft.com/office/drawing/2014/main" id="{6CAE2C58-A0E8-479E-8106-06A4E6240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1" y="419099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041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852A-598F-4320-BC26-3EE770ED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F7FFF"/>
                </a:solidFill>
              </a:rPr>
              <a:t>constexpr</a:t>
            </a:r>
            <a:r>
              <a:rPr lang="en-US" dirty="0" err="1"/>
              <a:t>-ization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7FDE-46B9-48A1-8E07-7FD40F1A1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R"({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"request":"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"count":1,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id":"two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"payload":{ "three":3 }</a:t>
            </a: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CD84C-F20E-4C60-9090-DCA48DD1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556F4-27E4-45FF-8CF8-265973DDD43B}"/>
              </a:ext>
            </a:extLst>
          </p:cNvPr>
          <p:cNvSpPr txBox="1"/>
          <p:nvPr/>
        </p:nvSpPr>
        <p:spPr>
          <a:xfrm>
            <a:off x="7860631" y="2976599"/>
            <a:ext cx="4074695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* trying to process 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got '</a:t>
            </a:r>
            <a:r>
              <a:rPr lang="en-US" sz="2400" dirty="0" err="1">
                <a:latin typeface="Consolas" panose="020B0609020204030204" pitchFamily="49" charset="0"/>
              </a:rPr>
              <a:t>qux</a:t>
            </a:r>
            <a:r>
              <a:rPr lang="en-US" sz="2400" dirty="0">
                <a:latin typeface="Consolas" panose="020B0609020204030204" pitchFamily="49" charset="0"/>
              </a:rPr>
              <a:t>' request with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count='1',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id='two',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payload=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{"three":3}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562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8D7F-4FC3-48A1-B4AE-FF553804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Common parameter aliases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89EE-F9C6-418E-81D3-75673577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A4666-BE89-4AE2-B29E-7BCDDC52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793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2A0D-1002-4AED-9178-CFDEB490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parameter aliases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D6EA-437D-4E56-8F1B-41F8855D6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PayloadParam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96E4-7E69-4405-A1BA-25728B63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D5E7-B63B-4E61-BDAD-1B23A0FE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Future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0EEB3-9F73-4FE2-A86C-7AEAD7CF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r>
              <a:rPr lang="en-US" dirty="0"/>
              <a:t>using attributes and metaprogramming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[Name(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[Name(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[Name(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payload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json::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dirty="0"/>
              <a:t>parsing/generating schemas from a set of handlers </a:t>
            </a:r>
            <a:r>
              <a:rPr lang="en-US"/>
              <a:t>at build </a:t>
            </a:r>
            <a:r>
              <a:rPr lang="en-US" dirty="0"/>
              <a:t>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BE4DB-2289-4937-A8CF-FA72159C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571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FIL preferences - Pets you get together - Wattpad">
            <a:extLst>
              <a:ext uri="{FF2B5EF4-FFF2-40B4-BE49-F238E27FC236}">
                <a16:creationId xmlns:a16="http://schemas.microsoft.com/office/drawing/2014/main" id="{7175AD6B-92A8-4FC4-AD19-D1DF162E5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C1D91-E677-41F3-83EE-F3F80C7B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Thanks for listening! </a:t>
            </a:r>
            <a:endParaRPr lang="ru-RU" b="1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8936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3ED0AF6-830A-4FAF-9382-76C58CEF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2976"/>
            <a:ext cx="10515600" cy="59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ECF13E-E784-4A55-A71D-313A9F5D57A5}"/>
              </a:ext>
            </a:extLst>
          </p:cNvPr>
          <p:cNvSpPr txBox="1"/>
          <p:nvPr/>
        </p:nvSpPr>
        <p:spPr>
          <a:xfrm>
            <a:off x="838200" y="182927"/>
            <a:ext cx="506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https://youtu.be/bkWpL6wEX6M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24339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06AF-52F5-4F56-A1A9-A503BECC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Fun with type erasure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dispatching data from abstract structure to function parameters</a:t>
            </a:r>
            <a:endParaRPr lang="ru-RU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5067-2BF5-4010-B07C-85E4B92D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Pavel Novikov</a:t>
            </a:r>
          </a:p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R&amp;D Align Technology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Thanks to Timur </a:t>
            </a:r>
            <a:r>
              <a:rPr lang="en-US" dirty="0" err="1"/>
              <a:t>Doumler</a:t>
            </a:r>
            <a:r>
              <a:rPr lang="en-US" dirty="0"/>
              <a:t> for feedback!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https://git.io/JKWQx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CDAC-21BB-46E7-B1D9-C38AFD79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99</a:t>
            </a:fld>
            <a:endParaRPr lang="ru-RU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7E1A47F-8797-4ABB-BE21-09B8BA61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901" y="1795876"/>
            <a:ext cx="2952260" cy="1330340"/>
          </a:xfrm>
          <a:prstGeom prst="rect">
            <a:avLst/>
          </a:prstGeom>
        </p:spPr>
      </p:pic>
      <p:pic>
        <p:nvPicPr>
          <p:cNvPr id="7" name="Picture 6" descr="Twitter bird logo 2012.svg">
            <a:extLst>
              <a:ext uri="{FF2B5EF4-FFF2-40B4-BE49-F238E27FC236}">
                <a16:creationId xmlns:a16="http://schemas.microsoft.com/office/drawing/2014/main" id="{5DFF201D-DD80-4E74-A962-63F9F6513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40810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3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13540</TotalTime>
  <Words>10322</Words>
  <Application>Microsoft Office PowerPoint</Application>
  <PresentationFormat>Widescreen</PresentationFormat>
  <Paragraphs>1613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8" baseType="lpstr">
      <vt:lpstr>Calibri</vt:lpstr>
      <vt:lpstr>Consolas</vt:lpstr>
      <vt:lpstr>Arial</vt:lpstr>
      <vt:lpstr>Impact</vt:lpstr>
      <vt:lpstr>Calibri Light</vt:lpstr>
      <vt:lpstr>Office Theme</vt:lpstr>
      <vt:lpstr>+ раскладываем данные из абстрактной структуры в параметры функции Fun with type erasure + dispatching data from abstract structure to function parameters</vt:lpstr>
      <vt:lpstr>What is type erasure?</vt:lpstr>
      <vt:lpstr>What is type erasure?</vt:lpstr>
      <vt:lpstr>What is type erasure?</vt:lpstr>
      <vt:lpstr>Basic idea</vt:lpstr>
      <vt:lpstr>What you’re going to see</vt:lpstr>
      <vt:lpstr>What we’ll use</vt:lpstr>
      <vt:lpstr>Disclaimer</vt:lpstr>
      <vt:lpstr>Annoying way to do it in C++</vt:lpstr>
      <vt:lpstr>Annoying way to do it in C++</vt:lpstr>
      <vt:lpstr>Annoying way to do it in C++</vt:lpstr>
      <vt:lpstr>PowerPoint Presentation</vt:lpstr>
      <vt:lpstr>Annoying way to do it in C++</vt:lpstr>
      <vt:lpstr>How "normal" people do it</vt:lpstr>
      <vt:lpstr>How "normal" people do it</vt:lpstr>
      <vt:lpstr>PowerPoint Presentation</vt:lpstr>
      <vt:lpstr>How "normal" people do it</vt:lpstr>
      <vt:lpstr>Back to C++</vt:lpstr>
      <vt:lpstr>What if…</vt:lpstr>
      <vt:lpstr>Unpacking array into function parameters</vt:lpstr>
      <vt:lpstr>Unpacking array into function parameters</vt:lpstr>
      <vt:lpstr>PowerPoint Presentation</vt:lpstr>
      <vt:lpstr>Unpacking array into function parameters</vt:lpstr>
      <vt:lpstr>Unpacking array into function parameters</vt:lpstr>
      <vt:lpstr>Side note</vt:lpstr>
      <vt:lpstr>Unpacking array into function parameters</vt:lpstr>
      <vt:lpstr>PowerPoint Presentation</vt:lpstr>
      <vt:lpstr>PowerPoint Presentation</vt:lpstr>
      <vt:lpstr>PowerPoint Presentation</vt:lpstr>
      <vt:lpstr>Unpacking array into function parameters</vt:lpstr>
      <vt:lpstr>Unpacking array into function parameters</vt:lpstr>
      <vt:lpstr>Unpacking array into function parameters</vt:lpstr>
      <vt:lpstr>Unpacking array into function parameters</vt:lpstr>
      <vt:lpstr>Unpacking array into function parameters</vt:lpstr>
      <vt:lpstr>PowerPoint Presentation</vt:lpstr>
      <vt:lpstr>PowerPoint Presentation</vt:lpstr>
      <vt:lpstr>Unpacking array into function parameters</vt:lpstr>
      <vt:lpstr>Unpacking array into function parameters</vt:lpstr>
      <vt:lpstr>Unpacking array into function parameters</vt:lpstr>
      <vt:lpstr>Unpacking array into function parameters</vt:lpstr>
      <vt:lpstr>What if…</vt:lpstr>
      <vt:lpstr>Unpacking dictionary into named parameters</vt:lpstr>
      <vt:lpstr>Enter C++20!</vt:lpstr>
      <vt:lpstr>Unpacking dictionary into named parameters</vt:lpstr>
      <vt:lpstr>PowerPoint Presentation</vt:lpstr>
      <vt:lpstr>Unpacking dictionary into named parameters</vt:lpstr>
      <vt:lpstr>PowerPoint Presentation</vt:lpstr>
      <vt:lpstr>Unpacking dictionary into named parameters</vt:lpstr>
      <vt:lpstr>Unpacking dictionary into named parameters</vt:lpstr>
      <vt:lpstr>Unpacking dictionary into named parameters</vt:lpstr>
      <vt:lpstr>PowerPoint Presentation</vt:lpstr>
      <vt:lpstr>Unpacking dictionary into named parameters</vt:lpstr>
      <vt:lpstr>Unpacking dictionary into named parameters</vt:lpstr>
      <vt:lpstr>Unpacking dictionary into named parameters</vt:lpstr>
      <vt:lpstr>Unpacking dictionary into named parameters</vt:lpstr>
      <vt:lpstr>Optional parameters</vt:lpstr>
      <vt:lpstr>Optional parameters</vt:lpstr>
      <vt:lpstr>Optional parameters</vt:lpstr>
      <vt:lpstr>PowerPoint Presentation</vt:lpstr>
      <vt:lpstr>Optional parameters</vt:lpstr>
      <vt:lpstr>Optional parameters</vt:lpstr>
      <vt:lpstr>Optional parameters</vt:lpstr>
      <vt:lpstr>Optional parameters</vt:lpstr>
      <vt:lpstr>Automatic parameter description generation</vt:lpstr>
      <vt:lpstr>Automatic parameter description generation</vt:lpstr>
      <vt:lpstr>Automatic parameter description generation</vt:lpstr>
      <vt:lpstr>Automatic parameter description generation</vt:lpstr>
      <vt:lpstr>Automatic parameter description generation</vt:lpstr>
      <vt:lpstr>Automatic parameter description generation</vt:lpstr>
      <vt:lpstr>Automatic parameter description generation</vt:lpstr>
      <vt:lpstr>Unpacking dictionary into named parameters</vt:lpstr>
      <vt:lpstr>Type erasing member functions</vt:lpstr>
      <vt:lpstr>Type erasing member functions</vt:lpstr>
      <vt:lpstr>Type erasing member functions</vt:lpstr>
      <vt:lpstr>Type erasing member functions</vt:lpstr>
      <vt:lpstr>Type erasing member functions</vt:lpstr>
      <vt:lpstr>PowerPoint Presentation</vt:lpstr>
      <vt:lpstr>Type erasing member functions</vt:lpstr>
      <vt:lpstr>Type erasing member functions</vt:lpstr>
      <vt:lpstr>PowerPoint Presentation</vt:lpstr>
      <vt:lpstr>PowerPoint Presentation</vt:lpstr>
      <vt:lpstr>Type erasing member functions</vt:lpstr>
      <vt:lpstr>Using std::function</vt:lpstr>
      <vt:lpstr>Using std::function</vt:lpstr>
      <vt:lpstr>constexpr-ization</vt:lpstr>
      <vt:lpstr>constexpr-ization</vt:lpstr>
      <vt:lpstr>constexpr-ization</vt:lpstr>
      <vt:lpstr>PowerPoint Presentation</vt:lpstr>
      <vt:lpstr>PowerPoint Presentation</vt:lpstr>
      <vt:lpstr>constexpr-ization</vt:lpstr>
      <vt:lpstr>constexpr-ization</vt:lpstr>
      <vt:lpstr>constexpr-ization</vt:lpstr>
      <vt:lpstr>constexpr-ization</vt:lpstr>
      <vt:lpstr>Common parameter aliases</vt:lpstr>
      <vt:lpstr>Common parameter aliases</vt:lpstr>
      <vt:lpstr>Future?</vt:lpstr>
      <vt:lpstr>Thanks for listening! </vt:lpstr>
      <vt:lpstr>PowerPoint Presentation</vt:lpstr>
      <vt:lpstr>Fun with type erasure + dispatching data from abstract structure to function parameters</vt:lpstr>
      <vt:lpstr>References</vt:lpstr>
      <vt:lpstr>Bonus slides</vt:lpstr>
      <vt:lpstr>Overload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with type erasure+dispatching data from abstract structure to function parameters</dc:title>
  <dc:creator>Pavel Novikov</dc:creator>
  <cp:lastModifiedBy>Pavel Novikov</cp:lastModifiedBy>
  <cp:revision>262</cp:revision>
  <dcterms:created xsi:type="dcterms:W3CDTF">2021-05-25T15:56:00Z</dcterms:created>
  <dcterms:modified xsi:type="dcterms:W3CDTF">2023-05-29T11:38:39Z</dcterms:modified>
</cp:coreProperties>
</file>