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59" r:id="rId4"/>
    <p:sldId id="305" r:id="rId5"/>
    <p:sldId id="260" r:id="rId6"/>
    <p:sldId id="261" r:id="rId7"/>
    <p:sldId id="263" r:id="rId8"/>
    <p:sldId id="262" r:id="rId9"/>
    <p:sldId id="309" r:id="rId10"/>
    <p:sldId id="301" r:id="rId11"/>
    <p:sldId id="266" r:id="rId12"/>
    <p:sldId id="267" r:id="rId13"/>
    <p:sldId id="297" r:id="rId14"/>
    <p:sldId id="268" r:id="rId15"/>
    <p:sldId id="269" r:id="rId16"/>
    <p:sldId id="270" r:id="rId17"/>
    <p:sldId id="271" r:id="rId18"/>
    <p:sldId id="272" r:id="rId19"/>
    <p:sldId id="274" r:id="rId20"/>
    <p:sldId id="308" r:id="rId21"/>
    <p:sldId id="276" r:id="rId22"/>
    <p:sldId id="310" r:id="rId23"/>
    <p:sldId id="273" r:id="rId24"/>
    <p:sldId id="280" r:id="rId25"/>
    <p:sldId id="281" r:id="rId26"/>
    <p:sldId id="299" r:id="rId27"/>
    <p:sldId id="298" r:id="rId28"/>
    <p:sldId id="282" r:id="rId29"/>
    <p:sldId id="300" r:id="rId30"/>
    <p:sldId id="304" r:id="rId31"/>
    <p:sldId id="303" r:id="rId32"/>
    <p:sldId id="278" r:id="rId33"/>
    <p:sldId id="288" r:id="rId34"/>
    <p:sldId id="285" r:id="rId35"/>
    <p:sldId id="287" r:id="rId36"/>
    <p:sldId id="289" r:id="rId37"/>
    <p:sldId id="283" r:id="rId38"/>
    <p:sldId id="284" r:id="rId39"/>
    <p:sldId id="290" r:id="rId40"/>
    <p:sldId id="291" r:id="rId41"/>
    <p:sldId id="292" r:id="rId42"/>
    <p:sldId id="296" r:id="rId43"/>
    <p:sldId id="293" r:id="rId44"/>
    <p:sldId id="294" r:id="rId45"/>
    <p:sldId id="306" r:id="rId46"/>
    <p:sldId id="302" r:id="rId47"/>
  </p:sldIdLst>
  <p:sldSz cx="12192000" cy="6858000"/>
  <p:notesSz cx="6858000" cy="9144000"/>
  <p:embeddedFontLs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Calibri Light" panose="020F0302020204030204" pitchFamily="34" charset="0"/>
      <p:regular r:id="rId53"/>
      <p:italic r:id="rId54"/>
    </p:embeddedFont>
    <p:embeddedFont>
      <p:font typeface="Consolas" panose="020B0609020204030204" pitchFamily="49" charset="0"/>
      <p:regular r:id="rId55"/>
      <p:bold r:id="rId56"/>
      <p:italic r:id="rId57"/>
      <p:boldItalic r:id="rId5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alk" id="{46DA7D40-8892-4147-BA0A-08408F1B386B}">
          <p14:sldIdLst>
            <p14:sldId id="256"/>
            <p14:sldId id="257"/>
            <p14:sldId id="259"/>
            <p14:sldId id="305"/>
            <p14:sldId id="260"/>
            <p14:sldId id="261"/>
            <p14:sldId id="263"/>
            <p14:sldId id="262"/>
            <p14:sldId id="309"/>
            <p14:sldId id="301"/>
            <p14:sldId id="266"/>
            <p14:sldId id="267"/>
            <p14:sldId id="297"/>
            <p14:sldId id="268"/>
            <p14:sldId id="269"/>
            <p14:sldId id="270"/>
            <p14:sldId id="271"/>
            <p14:sldId id="272"/>
            <p14:sldId id="274"/>
            <p14:sldId id="308"/>
            <p14:sldId id="276"/>
            <p14:sldId id="310"/>
            <p14:sldId id="273"/>
            <p14:sldId id="280"/>
            <p14:sldId id="281"/>
            <p14:sldId id="299"/>
            <p14:sldId id="298"/>
            <p14:sldId id="282"/>
            <p14:sldId id="300"/>
            <p14:sldId id="304"/>
            <p14:sldId id="303"/>
            <p14:sldId id="278"/>
            <p14:sldId id="288"/>
            <p14:sldId id="285"/>
            <p14:sldId id="287"/>
            <p14:sldId id="289"/>
            <p14:sldId id="283"/>
            <p14:sldId id="284"/>
            <p14:sldId id="290"/>
            <p14:sldId id="291"/>
            <p14:sldId id="292"/>
            <p14:sldId id="296"/>
            <p14:sldId id="293"/>
            <p14:sldId id="294"/>
            <p14:sldId id="306"/>
            <p14:sldId id="30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8" Type="http://schemas.openxmlformats.org/officeDocument/2006/relationships/font" Target="fonts/font10.fntdata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6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57" Type="http://schemas.openxmlformats.org/officeDocument/2006/relationships/font" Target="fonts/font9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E9D44-C387-43EE-AA5C-03B8A544E598}" type="datetimeFigureOut">
              <a:rPr lang="en-US" smtClean="0"/>
              <a:t>2023-05-29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CE484-4601-447A-AD23-3ECB3DB74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915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-std.org/jtc1/sc22/wg21/docs/papers/2019/p0660r9.pdf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-std.org/jtc1/sc22/wg21/docs/papers/2018/p1056r0.html" TargetMode="External"/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Самая</a:t>
            </a:r>
            <a:r>
              <a:rPr lang="ru-RU" baseline="0" dirty="0"/>
              <a:t> простая метафора – заварить чай.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CE484-4601-447A-AD23-3ECB3DB746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985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Самая</a:t>
            </a:r>
            <a:r>
              <a:rPr lang="ru-RU" baseline="0" dirty="0"/>
              <a:t> простая метафора – заварить чай.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CE484-4601-447A-AD23-3ECB3DB7460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91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жизни</a:t>
            </a:r>
            <a:r>
              <a:rPr lang="ru-RU" baseline="0" dirty="0"/>
              <a:t> мы не ждём и не смотрим, пока вода закипит, и не ждём, пока чай заварится, а делаем что-то ещё.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CE484-4601-447A-AD23-3ECB3DB746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537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 самом деле мы хотим, чтобы вскипятил воду и заварил чай для нас умный чайник без нашего участия.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CE484-4601-447A-AD23-3ECB3DB746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676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cancel_current_task</a:t>
            </a:r>
            <a:r>
              <a:rPr lang="en-US" dirty="0">
                <a:latin typeface="Consolas" panose="020B0609020204030204" pitchFamily="49" charset="0"/>
              </a:rPr>
              <a:t>()</a:t>
            </a:r>
            <a:r>
              <a:rPr lang="en-US" dirty="0"/>
              <a:t> </a:t>
            </a:r>
            <a:r>
              <a:rPr lang="ru-RU" dirty="0"/>
              <a:t>бросает </a:t>
            </a:r>
            <a:r>
              <a:rPr lang="en-US" dirty="0">
                <a:latin typeface="Consolas" panose="020B0609020204030204" pitchFamily="49" charset="0"/>
              </a:rPr>
              <a:t>concurrency::</a:t>
            </a:r>
            <a:r>
              <a:rPr lang="en-US" dirty="0" err="1">
                <a:latin typeface="Consolas" panose="020B0609020204030204" pitchFamily="49" charset="0"/>
              </a:rPr>
              <a:t>task_canceled</a:t>
            </a:r>
            <a:r>
              <a:rPr lang="en-US" dirty="0">
                <a:latin typeface="Consolas" panose="020B0609020204030204" pitchFamily="49" charset="0"/>
              </a:rPr>
              <a:t>{}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CE484-4601-447A-AD23-3ECB3DB7460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442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предложение </a:t>
            </a:r>
            <a:r>
              <a:rPr lang="en-US" sz="1200" dirty="0">
                <a:hlinkClick r:id="rId3"/>
              </a:rPr>
              <a:t>P0660</a:t>
            </a:r>
            <a:r>
              <a:rPr lang="ru-RU" sz="1200" dirty="0"/>
              <a:t> за авторством </a:t>
            </a:r>
            <a:r>
              <a:rPr lang="en-US" sz="1200" dirty="0"/>
              <a:t>Nico </a:t>
            </a:r>
            <a:r>
              <a:rPr lang="en-US" sz="1200" dirty="0" err="1"/>
              <a:t>Josuttis</a:t>
            </a:r>
            <a:r>
              <a:rPr lang="en-US" sz="1200" dirty="0"/>
              <a:t>, Lewis Baker, Billy O’Neal, Herb Sutter, Anthony Williams</a:t>
            </a:r>
            <a:endParaRPr lang="ru-RU" sz="12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8CE484-4601-447A-AD23-3ECB3DB7460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4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std::future </a:t>
            </a:r>
            <a:r>
              <a:rPr lang="ru-RU" dirty="0"/>
              <a:t>и ко. Неэффективны при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8CE484-4601-447A-AD23-3ECB3DB7460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281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/>
              <a:t>предложение </a:t>
            </a:r>
            <a:r>
              <a:rPr lang="en-US" sz="1200" dirty="0">
                <a:hlinkClick r:id="rId3"/>
              </a:rPr>
              <a:t>P1056</a:t>
            </a:r>
            <a:r>
              <a:rPr lang="ru-RU" sz="1200" dirty="0"/>
              <a:t>: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Lewis Baker,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Nishanov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8CE484-4601-447A-AD23-3ECB3DB7460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181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concurrency::task </a:t>
            </a:r>
            <a:r>
              <a:rPr lang="ru-RU" dirty="0"/>
              <a:t>всегда использует пул потоков. Если в бенчмарке для </a:t>
            </a:r>
            <a:r>
              <a:rPr lang="en-US" dirty="0"/>
              <a:t>std::future </a:t>
            </a:r>
            <a:r>
              <a:rPr lang="ru-RU" dirty="0"/>
              <a:t>заменить первый </a:t>
            </a:r>
            <a:r>
              <a:rPr lang="en-US" dirty="0"/>
              <a:t>deferred </a:t>
            </a:r>
            <a:r>
              <a:rPr lang="ru-RU" dirty="0"/>
              <a:t>на </a:t>
            </a:r>
            <a:r>
              <a:rPr lang="en-US" dirty="0"/>
              <a:t>async</a:t>
            </a:r>
            <a:r>
              <a:rPr lang="ru-RU" dirty="0"/>
              <a:t>, то результат будет идентичный.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8CE484-4601-447A-AD23-3ECB3DB7460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02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06F93-ACD7-44B6-BB7A-8778CFD3A7FC}" type="datetime1">
              <a:rPr lang="en-US" smtClean="0"/>
              <a:t>2023-05-29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966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CD82-5760-4B77-A82C-A18AE1190E4A}" type="datetime1">
              <a:rPr lang="en-US" smtClean="0"/>
              <a:t>2023-05-29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609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F53B-907E-480C-A55E-E838F58D6C00}" type="datetime1">
              <a:rPr lang="en-US" smtClean="0"/>
              <a:t>2023-05-29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87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FA5C7-A5D5-430C-8B5C-1A976961B1D8}" type="datetime1">
              <a:rPr lang="en-US" smtClean="0"/>
              <a:t>2023-05-29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4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AD16A-36D5-4511-A081-433960612F66}" type="datetime1">
              <a:rPr lang="en-US" smtClean="0"/>
              <a:t>2023-05-29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24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40000"/>
            <a:ext cx="5181600" cy="4788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40000"/>
            <a:ext cx="5181600" cy="4788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FC02-DB08-497D-A165-B5162DFD6D3B}" type="datetime1">
              <a:rPr lang="en-US" smtClean="0"/>
              <a:t>2023-05-29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32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0"/>
            <a:ext cx="10515600" cy="1325563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4400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268000"/>
            <a:ext cx="5157787" cy="396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400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268000"/>
            <a:ext cx="5183188" cy="396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90E86-7AFC-4322-8BD2-73B2C9B62CC5}" type="datetime1">
              <a:rPr lang="en-US" smtClean="0"/>
              <a:t>2023-05-29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26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654D-C1AE-4D57-B35A-5D7969AC53B6}" type="datetime1">
              <a:rPr lang="en-US" smtClean="0"/>
              <a:t>2023-05-29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745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A3A01-9A1C-4D19-9E5A-99A3AEA3135A}" type="datetime1">
              <a:rPr lang="en-US" smtClean="0"/>
              <a:t>2023-05-29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28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620000"/>
            <a:ext cx="3932237" cy="460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4611E-1C12-442B-9FC5-07253A826750}" type="datetime1">
              <a:rPr lang="en-US" smtClean="0"/>
              <a:t>2023-05-29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33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620000"/>
            <a:ext cx="3932237" cy="460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31418-0917-46C2-93DE-68FACDECAB94}" type="datetime1">
              <a:rPr lang="en-US" smtClean="0"/>
              <a:t>2023-05-29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424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40000"/>
            <a:ext cx="10515600" cy="478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CCE56-B055-48B7-A42B-112699D98314}" type="datetime1">
              <a:rPr lang="en-US" smtClean="0"/>
              <a:t>2023-05-29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CA990-3CEA-4529-81BE-04334641E5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785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Microsoft/cpprestsdk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g21.link/p066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isocpp.org/std/status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g21.link/p1056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lewissbaker/cppcoro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it.io/Jew2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1122363"/>
            <a:ext cx="10160000" cy="2387600"/>
          </a:xfrm>
        </p:spPr>
        <p:txBody>
          <a:bodyPr>
            <a:normAutofit/>
          </a:bodyPr>
          <a:lstStyle/>
          <a:p>
            <a:r>
              <a:rPr lang="en-US" dirty="0"/>
              <a:t>Asynchronous C++ programming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Pavel Novikov</a:t>
            </a:r>
          </a:p>
          <a:p>
            <a:r>
              <a:rPr lang="en-US" dirty="0"/>
              <a:t>@</a:t>
            </a:r>
            <a:r>
              <a:rPr lang="en-US" dirty="0" err="1"/>
              <a:t>cpp_ape</a:t>
            </a:r>
            <a:endParaRPr lang="ru-RU" dirty="0"/>
          </a:p>
          <a:p>
            <a:r>
              <a:rPr lang="en-US" dirty="0"/>
              <a:t>Align Technology R&amp;D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A1205FD-DFA4-4EF5-A689-A781DDDE61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54252" y="5303638"/>
            <a:ext cx="2683496" cy="1209232"/>
          </a:xfrm>
          <a:prstGeom prst="rect">
            <a:avLst/>
          </a:prstGeom>
        </p:spPr>
      </p:pic>
      <p:pic>
        <p:nvPicPr>
          <p:cNvPr id="1028" name="Picture 4" descr="Twitter bird logo 2012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848" y="4138262"/>
            <a:ext cx="314325" cy="25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58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C47053E-98F0-4E50-8754-9BAD7470B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Patterns Library</a:t>
            </a:r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CD58F106-B725-4FE6-AB9E-771A31522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released by</a:t>
            </a:r>
            <a:r>
              <a:rPr lang="ru-RU" dirty="0"/>
              <a:t> </a:t>
            </a:r>
            <a:r>
              <a:rPr lang="en-US" dirty="0"/>
              <a:t>Microsoft together with</a:t>
            </a:r>
            <a:r>
              <a:rPr lang="ru-RU" dirty="0"/>
              <a:t> </a:t>
            </a:r>
            <a:r>
              <a:rPr lang="en-US" dirty="0"/>
              <a:t>Visual Studio 2010 (+ </a:t>
            </a:r>
            <a:r>
              <a:rPr lang="en-US" dirty="0" err="1"/>
              <a:t>lamdas</a:t>
            </a:r>
            <a:r>
              <a:rPr lang="ru-RU" dirty="0"/>
              <a:t>)</a:t>
            </a:r>
          </a:p>
          <a:p>
            <a:r>
              <a:rPr lang="en-US" dirty="0"/>
              <a:t>a subset </a:t>
            </a:r>
            <a:r>
              <a:rPr lang="ru-RU" dirty="0"/>
              <a:t>(</a:t>
            </a:r>
            <a:r>
              <a:rPr lang="en-US" dirty="0"/>
              <a:t>PPLX) is implemented in</a:t>
            </a:r>
            <a:br>
              <a:rPr lang="en-US" dirty="0"/>
            </a:br>
            <a:r>
              <a:rPr lang="en-US" dirty="0"/>
              <a:t>a cross-platform library C++ REST SDK</a:t>
            </a:r>
            <a:br>
              <a:rPr lang="en-US" dirty="0"/>
            </a:br>
            <a:r>
              <a:rPr lang="en-US" dirty="0">
                <a:hlinkClick r:id="rId2"/>
              </a:rPr>
              <a:t>https://github.com/Microsoft/cpprestsdk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61692B-04C7-46D8-A9EE-CD7A1DD1D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25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PPL </a:t>
            </a:r>
            <a:r>
              <a:rPr lang="en-US" dirty="0">
                <a:latin typeface="Consolas" panose="020B0609020204030204" pitchFamily="49" charset="0"/>
              </a:rPr>
              <a:t>concurrency::task</a:t>
            </a:r>
            <a:r>
              <a:rPr lang="en-US" dirty="0"/>
              <a:t> 101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96000" y="1440000"/>
            <a:ext cx="5652000" cy="47880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#include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ppltasks.h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  <a:endParaRPr lang="en-US" dirty="0">
              <a:solidFill>
                <a:srgbClr val="0000FF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namespace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concurrency;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&lt;T&gt;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t =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&lt;T&gt;{f};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t =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create_task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(f);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task_completion_event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&lt;T&gt;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172200" y="1440000"/>
            <a:ext cx="5652000" cy="4788000"/>
          </a:xfrm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#include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&lt;future&gt;</a:t>
            </a:r>
            <a:endParaRPr lang="en-US" dirty="0">
              <a:solidFill>
                <a:srgbClr val="0000FF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future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&lt;T&gt;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t = std::async(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launch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2F4F4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async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f);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promise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&lt;T&gt;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 smtClean="0"/>
              <a:t>11</a:t>
            </a:fld>
            <a:endParaRPr lang="en-US"/>
          </a:p>
        </p:txBody>
      </p:sp>
      <p:cxnSp>
        <p:nvCxnSpPr>
          <p:cNvPr id="16" name="Straight Arrow Connector 15"/>
          <p:cNvCxnSpPr>
            <a:cxnSpLocks/>
          </p:cNvCxnSpPr>
          <p:nvPr/>
        </p:nvCxnSpPr>
        <p:spPr>
          <a:xfrm>
            <a:off x="4826000" y="4264894"/>
            <a:ext cx="1402186" cy="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524866" y="5804445"/>
            <a:ext cx="703320" cy="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164704" y="3247857"/>
            <a:ext cx="4063482" cy="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89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unwrapping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440000"/>
            <a:ext cx="10764000" cy="5184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en-US" sz="3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future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3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sz="3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makeTeaAsync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endParaRPr lang="en-US" sz="3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en-US" sz="3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future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sz="3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future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3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 tea =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std::async([]() -&gt; std::</a:t>
            </a:r>
            <a:r>
              <a:rPr lang="en-US" sz="3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future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3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{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3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boilWater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3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makeTeaAsync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ru-RU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});</a:t>
            </a:r>
          </a:p>
          <a:p>
            <a:pPr marL="0" indent="0">
              <a:buNone/>
            </a:pPr>
            <a:r>
              <a:rPr lang="en-US" sz="3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tea.get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().get();</a:t>
            </a:r>
          </a:p>
          <a:p>
            <a:pPr marL="0" indent="0">
              <a:buNone/>
            </a:pPr>
            <a:r>
              <a:rPr lang="en-US" sz="3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drinkTea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306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unwrapping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440000"/>
            <a:ext cx="10764000" cy="518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3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sz="3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makeTeaAsync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endParaRPr lang="en-US" sz="3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tea = </a:t>
            </a:r>
            <a:r>
              <a:rPr lang="en-US" sz="3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3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&gt;{[]() -&gt; </a:t>
            </a:r>
            <a:r>
              <a:rPr lang="en-US" sz="3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3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{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3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boilWater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3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makeTeaAsync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 };</a:t>
            </a:r>
          </a:p>
          <a:p>
            <a:pPr marL="0" indent="0">
              <a:buNone/>
            </a:pPr>
            <a:r>
              <a:rPr lang="en-US" sz="3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tea.wait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3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drinkTea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 smtClean="0"/>
              <a:t>13</a:t>
            </a:fld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97159" y="3247053"/>
            <a:ext cx="0" cy="2024743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tailEnd type="triangle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97159" y="5271796"/>
            <a:ext cx="0" cy="485192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tailEnd type="triangle" w="lg" len="lg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97159" y="5756988"/>
            <a:ext cx="0" cy="599362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tailEnd type="triangle" w="lg" len="lg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97159" y="2761861"/>
            <a:ext cx="0" cy="485192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tailEnd type="triangle" w="lg" len="lg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23"/>
          <p:cNvSpPr/>
          <p:nvPr/>
        </p:nvSpPr>
        <p:spPr>
          <a:xfrm>
            <a:off x="606490" y="3251687"/>
            <a:ext cx="1240971" cy="79342"/>
          </a:xfrm>
          <a:custGeom>
            <a:avLst/>
            <a:gdLst>
              <a:gd name="connsiteX0" fmla="*/ 0 w 1240971"/>
              <a:gd name="connsiteY0" fmla="*/ 14027 h 79342"/>
              <a:gd name="connsiteX1" fmla="*/ 625151 w 1240971"/>
              <a:gd name="connsiteY1" fmla="*/ 4697 h 79342"/>
              <a:gd name="connsiteX2" fmla="*/ 1240971 w 1240971"/>
              <a:gd name="connsiteY2" fmla="*/ 79342 h 79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0971" h="79342">
                <a:moveTo>
                  <a:pt x="0" y="14027"/>
                </a:moveTo>
                <a:cubicBezTo>
                  <a:pt x="209161" y="3919"/>
                  <a:pt x="418323" y="-6189"/>
                  <a:pt x="625151" y="4697"/>
                </a:cubicBezTo>
                <a:cubicBezTo>
                  <a:pt x="831979" y="15583"/>
                  <a:pt x="1036475" y="47462"/>
                  <a:pt x="1240971" y="79342"/>
                </a:cubicBezTo>
              </a:path>
            </a:pathLst>
          </a:custGeom>
          <a:noFill/>
          <a:ln w="25400">
            <a:solidFill>
              <a:srgbClr val="00B050"/>
            </a:solidFill>
            <a:prstDash val="sysDot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1866122" y="3340359"/>
            <a:ext cx="2062066" cy="793102"/>
          </a:xfrm>
          <a:custGeom>
            <a:avLst/>
            <a:gdLst>
              <a:gd name="connsiteX0" fmla="*/ 0 w 2062066"/>
              <a:gd name="connsiteY0" fmla="*/ 0 h 793102"/>
              <a:gd name="connsiteX1" fmla="*/ 578498 w 2062066"/>
              <a:gd name="connsiteY1" fmla="*/ 223935 h 793102"/>
              <a:gd name="connsiteX2" fmla="*/ 1259633 w 2062066"/>
              <a:gd name="connsiteY2" fmla="*/ 634482 h 793102"/>
              <a:gd name="connsiteX3" fmla="*/ 2062066 w 2062066"/>
              <a:gd name="connsiteY3" fmla="*/ 793102 h 793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2066" h="793102">
                <a:moveTo>
                  <a:pt x="0" y="0"/>
                </a:moveTo>
                <a:cubicBezTo>
                  <a:pt x="184279" y="59094"/>
                  <a:pt x="368559" y="118188"/>
                  <a:pt x="578498" y="223935"/>
                </a:cubicBezTo>
                <a:cubicBezTo>
                  <a:pt x="788437" y="329682"/>
                  <a:pt x="1012372" y="539621"/>
                  <a:pt x="1259633" y="634482"/>
                </a:cubicBezTo>
                <a:cubicBezTo>
                  <a:pt x="1506894" y="729343"/>
                  <a:pt x="1784480" y="761222"/>
                  <a:pt x="2062066" y="793102"/>
                </a:cubicBezTo>
              </a:path>
            </a:pathLst>
          </a:custGeom>
          <a:noFill/>
          <a:ln w="25400">
            <a:solidFill>
              <a:srgbClr val="00B050"/>
            </a:solidFill>
            <a:tailEnd type="triangle" w="lg" len="lg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1828800" y="4314141"/>
            <a:ext cx="2071396" cy="173883"/>
          </a:xfrm>
          <a:custGeom>
            <a:avLst/>
            <a:gdLst>
              <a:gd name="connsiteX0" fmla="*/ 2071396 w 2071396"/>
              <a:gd name="connsiteY0" fmla="*/ 15263 h 173883"/>
              <a:gd name="connsiteX1" fmla="*/ 1138335 w 2071396"/>
              <a:gd name="connsiteY1" fmla="*/ 15263 h 173883"/>
              <a:gd name="connsiteX2" fmla="*/ 0 w 2071396"/>
              <a:gd name="connsiteY2" fmla="*/ 173883 h 173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1396" h="173883">
                <a:moveTo>
                  <a:pt x="2071396" y="15263"/>
                </a:moveTo>
                <a:cubicBezTo>
                  <a:pt x="1777481" y="2044"/>
                  <a:pt x="1483567" y="-11174"/>
                  <a:pt x="1138335" y="15263"/>
                </a:cubicBezTo>
                <a:cubicBezTo>
                  <a:pt x="793103" y="41700"/>
                  <a:pt x="396551" y="107791"/>
                  <a:pt x="0" y="173883"/>
                </a:cubicBezTo>
              </a:path>
            </a:pathLst>
          </a:custGeom>
          <a:noFill/>
          <a:ln w="25400">
            <a:solidFill>
              <a:srgbClr val="00B050"/>
            </a:solidFill>
            <a:tailEnd type="triangle" w="lg" len="lg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662473" y="4282751"/>
            <a:ext cx="4553339" cy="1483567"/>
          </a:xfrm>
          <a:custGeom>
            <a:avLst/>
            <a:gdLst>
              <a:gd name="connsiteX0" fmla="*/ 4553339 w 4553339"/>
              <a:gd name="connsiteY0" fmla="*/ 0 h 1483567"/>
              <a:gd name="connsiteX1" fmla="*/ 3032449 w 4553339"/>
              <a:gd name="connsiteY1" fmla="*/ 494522 h 1483567"/>
              <a:gd name="connsiteX2" fmla="*/ 1129005 w 4553339"/>
              <a:gd name="connsiteY2" fmla="*/ 1268963 h 1483567"/>
              <a:gd name="connsiteX3" fmla="*/ 0 w 4553339"/>
              <a:gd name="connsiteY3" fmla="*/ 1483567 h 1483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3339" h="1483567">
                <a:moveTo>
                  <a:pt x="4553339" y="0"/>
                </a:moveTo>
                <a:cubicBezTo>
                  <a:pt x="4078255" y="141514"/>
                  <a:pt x="3603171" y="283028"/>
                  <a:pt x="3032449" y="494522"/>
                </a:cubicBezTo>
                <a:cubicBezTo>
                  <a:pt x="2461727" y="706016"/>
                  <a:pt x="1634413" y="1104122"/>
                  <a:pt x="1129005" y="1268963"/>
                </a:cubicBezTo>
                <a:cubicBezTo>
                  <a:pt x="623597" y="1433804"/>
                  <a:pt x="311798" y="1458685"/>
                  <a:pt x="0" y="1483567"/>
                </a:cubicBezTo>
              </a:path>
            </a:pathLst>
          </a:custGeom>
          <a:noFill/>
          <a:ln w="25400">
            <a:solidFill>
              <a:srgbClr val="00B0F0"/>
            </a:solidFill>
            <a:prstDash val="sysDot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1306286" y="4506686"/>
            <a:ext cx="513183" cy="933061"/>
          </a:xfrm>
          <a:custGeom>
            <a:avLst/>
            <a:gdLst>
              <a:gd name="connsiteX0" fmla="*/ 513183 w 513183"/>
              <a:gd name="connsiteY0" fmla="*/ 0 h 933061"/>
              <a:gd name="connsiteX1" fmla="*/ 261257 w 513183"/>
              <a:gd name="connsiteY1" fmla="*/ 205273 h 933061"/>
              <a:gd name="connsiteX2" fmla="*/ 167951 w 513183"/>
              <a:gd name="connsiteY2" fmla="*/ 643812 h 933061"/>
              <a:gd name="connsiteX3" fmla="*/ 0 w 513183"/>
              <a:gd name="connsiteY3" fmla="*/ 933061 h 933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3183" h="933061">
                <a:moveTo>
                  <a:pt x="513183" y="0"/>
                </a:moveTo>
                <a:cubicBezTo>
                  <a:pt x="415989" y="48985"/>
                  <a:pt x="318796" y="97971"/>
                  <a:pt x="261257" y="205273"/>
                </a:cubicBezTo>
                <a:cubicBezTo>
                  <a:pt x="203718" y="312575"/>
                  <a:pt x="211494" y="522514"/>
                  <a:pt x="167951" y="643812"/>
                </a:cubicBezTo>
                <a:cubicBezTo>
                  <a:pt x="124408" y="765110"/>
                  <a:pt x="62204" y="849085"/>
                  <a:pt x="0" y="933061"/>
                </a:cubicBezTo>
              </a:path>
            </a:pathLst>
          </a:custGeom>
          <a:noFill/>
          <a:ln w="25400">
            <a:solidFill>
              <a:srgbClr val="00B050"/>
            </a:solidFill>
            <a:prstDash val="dash"/>
            <a:miter lim="800000"/>
            <a:tailEnd type="triangle" w="lg" len="lg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9">
            <a:extLst>
              <a:ext uri="{FF2B5EF4-FFF2-40B4-BE49-F238E27FC236}">
                <a16:creationId xmlns:a16="http://schemas.microsoft.com/office/drawing/2014/main" id="{9F3D62EC-C9C9-4A96-9FD0-BEFAAAF0A404}"/>
              </a:ext>
            </a:extLst>
          </p:cNvPr>
          <p:cNvCxnSpPr>
            <a:cxnSpLocks/>
          </p:cNvCxnSpPr>
          <p:nvPr/>
        </p:nvCxnSpPr>
        <p:spPr>
          <a:xfrm>
            <a:off x="597159" y="2387600"/>
            <a:ext cx="0" cy="374261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tailEnd type="triangle" w="lg" len="lg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12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9" grpId="0" animBg="1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0000"/>
            <a:ext cx="10872000" cy="507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sz="3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water = </a:t>
            </a:r>
            <a:r>
              <a:rPr lang="en-US" sz="3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create_task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([] {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3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boilWater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 </a:t>
            </a:r>
            <a:r>
              <a:rPr lang="en-US" sz="3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36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"Water </a:t>
            </a:r>
            <a:r>
              <a:rPr lang="en-US" sz="36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boiled"s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});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3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tea = </a:t>
            </a:r>
            <a:r>
              <a:rPr lang="en-US" sz="3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water.then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[](</a:t>
            </a:r>
            <a:r>
              <a:rPr lang="en-US" sz="3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sz="3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36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msg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ru-RU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3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makeTea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ru-RU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});</a:t>
            </a:r>
            <a:endParaRPr lang="ru-RU" sz="3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3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tea.wait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endParaRPr lang="en-US" sz="3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 smtClean="0"/>
              <a:t>14</a:t>
            </a:fld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97159" y="1925192"/>
            <a:ext cx="0" cy="1489812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tailEnd type="triangle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97159" y="1440000"/>
            <a:ext cx="0" cy="485192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tailEnd type="triangle" w="lg" len="lg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97159" y="3415004"/>
            <a:ext cx="0" cy="401216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tailEnd type="triangle" w="lg" len="lg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97159" y="3816220"/>
            <a:ext cx="0" cy="2089303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tailEnd type="triangle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97159" y="5905523"/>
            <a:ext cx="0" cy="450827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tailEnd type="triangle" w="lg" len="lg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97159" y="1925192"/>
            <a:ext cx="718457" cy="90220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1296955" y="2024743"/>
            <a:ext cx="786401" cy="653143"/>
          </a:xfrm>
          <a:custGeom>
            <a:avLst/>
            <a:gdLst>
              <a:gd name="connsiteX0" fmla="*/ 27992 w 786401"/>
              <a:gd name="connsiteY0" fmla="*/ 0 h 653143"/>
              <a:gd name="connsiteX1" fmla="*/ 662474 w 786401"/>
              <a:gd name="connsiteY1" fmla="*/ 130628 h 653143"/>
              <a:gd name="connsiteX2" fmla="*/ 727788 w 786401"/>
              <a:gd name="connsiteY2" fmla="*/ 522514 h 653143"/>
              <a:gd name="connsiteX3" fmla="*/ 0 w 786401"/>
              <a:gd name="connsiteY3" fmla="*/ 653143 h 65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6401" h="653143">
                <a:moveTo>
                  <a:pt x="27992" y="0"/>
                </a:moveTo>
                <a:cubicBezTo>
                  <a:pt x="286916" y="21771"/>
                  <a:pt x="545841" y="43542"/>
                  <a:pt x="662474" y="130628"/>
                </a:cubicBezTo>
                <a:cubicBezTo>
                  <a:pt x="779107" y="217714"/>
                  <a:pt x="838200" y="435428"/>
                  <a:pt x="727788" y="522514"/>
                </a:cubicBezTo>
                <a:cubicBezTo>
                  <a:pt x="617376" y="609600"/>
                  <a:pt x="308688" y="631371"/>
                  <a:pt x="0" y="653143"/>
                </a:cubicBezTo>
              </a:path>
            </a:pathLst>
          </a:custGeom>
          <a:noFill/>
          <a:ln w="25400">
            <a:solidFill>
              <a:srgbClr val="00B050"/>
            </a:solidFill>
            <a:tailEnd type="triangle" w="lg" len="lg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1838822" y="4553339"/>
            <a:ext cx="719149" cy="607278"/>
          </a:xfrm>
          <a:custGeom>
            <a:avLst/>
            <a:gdLst>
              <a:gd name="connsiteX0" fmla="*/ 65314 w 719149"/>
              <a:gd name="connsiteY0" fmla="*/ 788 h 607278"/>
              <a:gd name="connsiteX1" fmla="*/ 597159 w 719149"/>
              <a:gd name="connsiteY1" fmla="*/ 75433 h 607278"/>
              <a:gd name="connsiteX2" fmla="*/ 671804 w 719149"/>
              <a:gd name="connsiteY2" fmla="*/ 476650 h 607278"/>
              <a:gd name="connsiteX3" fmla="*/ 0 w 719149"/>
              <a:gd name="connsiteY3" fmla="*/ 607278 h 607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149" h="607278">
                <a:moveTo>
                  <a:pt x="65314" y="788"/>
                </a:moveTo>
                <a:cubicBezTo>
                  <a:pt x="280695" y="-1545"/>
                  <a:pt x="496077" y="-3877"/>
                  <a:pt x="597159" y="75433"/>
                </a:cubicBezTo>
                <a:cubicBezTo>
                  <a:pt x="698241" y="154743"/>
                  <a:pt x="771330" y="388009"/>
                  <a:pt x="671804" y="476650"/>
                </a:cubicBezTo>
                <a:cubicBezTo>
                  <a:pt x="572278" y="565291"/>
                  <a:pt x="286139" y="586284"/>
                  <a:pt x="0" y="607278"/>
                </a:cubicBezTo>
              </a:path>
            </a:pathLst>
          </a:custGeom>
          <a:noFill/>
          <a:ln w="25400">
            <a:solidFill>
              <a:srgbClr val="00B050"/>
            </a:solidFill>
            <a:tailEnd type="triangle" w="lg" len="lg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900689" y="2687216"/>
            <a:ext cx="1012087" cy="1866123"/>
          </a:xfrm>
          <a:custGeom>
            <a:avLst/>
            <a:gdLst>
              <a:gd name="connsiteX0" fmla="*/ 377605 w 1012087"/>
              <a:gd name="connsiteY0" fmla="*/ 0 h 1866123"/>
              <a:gd name="connsiteX1" fmla="*/ 32372 w 1012087"/>
              <a:gd name="connsiteY1" fmla="*/ 578498 h 1866123"/>
              <a:gd name="connsiteX2" fmla="*/ 125678 w 1012087"/>
              <a:gd name="connsiteY2" fmla="*/ 1492898 h 1866123"/>
              <a:gd name="connsiteX3" fmla="*/ 1012087 w 1012087"/>
              <a:gd name="connsiteY3" fmla="*/ 1866123 h 1866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2087" h="1866123">
                <a:moveTo>
                  <a:pt x="377605" y="0"/>
                </a:moveTo>
                <a:cubicBezTo>
                  <a:pt x="225982" y="164841"/>
                  <a:pt x="74360" y="329682"/>
                  <a:pt x="32372" y="578498"/>
                </a:cubicBezTo>
                <a:cubicBezTo>
                  <a:pt x="-9616" y="827314"/>
                  <a:pt x="-37608" y="1278294"/>
                  <a:pt x="125678" y="1492898"/>
                </a:cubicBezTo>
                <a:cubicBezTo>
                  <a:pt x="288964" y="1707502"/>
                  <a:pt x="650525" y="1786812"/>
                  <a:pt x="1012087" y="1866123"/>
                </a:cubicBezTo>
              </a:path>
            </a:pathLst>
          </a:custGeom>
          <a:noFill/>
          <a:ln w="25400">
            <a:solidFill>
              <a:srgbClr val="00B050"/>
            </a:solidFill>
            <a:prstDash val="sysDot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615820" y="5178490"/>
            <a:ext cx="1212980" cy="1194318"/>
          </a:xfrm>
          <a:custGeom>
            <a:avLst/>
            <a:gdLst>
              <a:gd name="connsiteX0" fmla="*/ 1212980 w 1212980"/>
              <a:gd name="connsiteY0" fmla="*/ 0 h 1194318"/>
              <a:gd name="connsiteX1" fmla="*/ 793102 w 1212980"/>
              <a:gd name="connsiteY1" fmla="*/ 242596 h 1194318"/>
              <a:gd name="connsiteX2" fmla="*/ 438539 w 1212980"/>
              <a:gd name="connsiteY2" fmla="*/ 839755 h 1194318"/>
              <a:gd name="connsiteX3" fmla="*/ 0 w 1212980"/>
              <a:gd name="connsiteY3" fmla="*/ 1194318 h 1194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980" h="1194318">
                <a:moveTo>
                  <a:pt x="1212980" y="0"/>
                </a:moveTo>
                <a:cubicBezTo>
                  <a:pt x="1067577" y="51318"/>
                  <a:pt x="922175" y="102637"/>
                  <a:pt x="793102" y="242596"/>
                </a:cubicBezTo>
                <a:cubicBezTo>
                  <a:pt x="664028" y="382555"/>
                  <a:pt x="570723" y="681135"/>
                  <a:pt x="438539" y="839755"/>
                </a:cubicBezTo>
                <a:cubicBezTo>
                  <a:pt x="306355" y="998375"/>
                  <a:pt x="153177" y="1096346"/>
                  <a:pt x="0" y="1194318"/>
                </a:cubicBezTo>
              </a:path>
            </a:pathLst>
          </a:custGeom>
          <a:noFill/>
          <a:ln w="25400">
            <a:solidFill>
              <a:srgbClr val="00B050"/>
            </a:solidFill>
            <a:prstDash val="sysDot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587828" y="6372808"/>
            <a:ext cx="0" cy="348667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tailEnd type="triangle" w="lg" len="lg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9">
            <a:extLst>
              <a:ext uri="{FF2B5EF4-FFF2-40B4-BE49-F238E27FC236}">
                <a16:creationId xmlns:a16="http://schemas.microsoft.com/office/drawing/2014/main" id="{EBBDE564-F994-40A7-A6EF-0F64A4AC207C}"/>
              </a:ext>
            </a:extLst>
          </p:cNvPr>
          <p:cNvCxnSpPr>
            <a:cxnSpLocks/>
          </p:cNvCxnSpPr>
          <p:nvPr/>
        </p:nvCxnSpPr>
        <p:spPr>
          <a:xfrm>
            <a:off x="597159" y="1065739"/>
            <a:ext cx="0" cy="374261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tailEnd type="triangle" w="lg" len="lg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31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8" grpId="0" animBg="1"/>
      <p:bldP spid="32" grpId="0" animBg="1"/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Exception handling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0000"/>
            <a:ext cx="10515600" cy="525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tea = </a:t>
            </a:r>
            <a:r>
              <a:rPr lang="en-US" sz="3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create_task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([]() -&gt; </a:t>
            </a:r>
            <a:r>
              <a:rPr lang="en-US" sz="3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3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throw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sz="32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runtime_error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sz="32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"BANG!"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}; })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.then([](</a:t>
            </a:r>
            <a:r>
              <a:rPr lang="en-US" sz="3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3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&amp;</a:t>
            </a:r>
            <a:r>
              <a:rPr lang="en-US" sz="32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3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3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.get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3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boilWater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 </a:t>
            </a:r>
            <a:r>
              <a:rPr lang="en-US" sz="3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"Water </a:t>
            </a:r>
            <a:r>
              <a:rPr lang="en-US" sz="32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boiled"s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})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.then([](</a:t>
            </a:r>
            <a:r>
              <a:rPr lang="en-US" sz="3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sz="3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3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msg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3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makeTea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 });</a:t>
            </a:r>
          </a:p>
          <a:p>
            <a:pPr marL="0" indent="0">
              <a:buNone/>
            </a:pPr>
            <a:r>
              <a:rPr lang="en-US" sz="3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tea.wait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 smtClean="0"/>
              <a:t>15</a:t>
            </a:fld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97159" y="1940767"/>
            <a:ext cx="0" cy="4180115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tailEnd type="triangle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97159" y="1440000"/>
            <a:ext cx="0" cy="500767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tailEnd type="triangle" w="lg" len="lg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97159" y="6120882"/>
            <a:ext cx="0" cy="345232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tailEnd type="triangle" w="lg" len="lg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97159" y="1940767"/>
            <a:ext cx="1091682" cy="205274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xplosion 2 13"/>
          <p:cNvSpPr/>
          <p:nvPr/>
        </p:nvSpPr>
        <p:spPr>
          <a:xfrm>
            <a:off x="1623526" y="1690383"/>
            <a:ext cx="1912776" cy="1082351"/>
          </a:xfrm>
          <a:prstGeom prst="irregularSeal2">
            <a:avLst/>
          </a:prstGeom>
          <a:solidFill>
            <a:srgbClr val="FF0000">
              <a:alpha val="9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BANG!</a:t>
            </a:r>
          </a:p>
        </p:txBody>
      </p:sp>
      <p:sp>
        <p:nvSpPr>
          <p:cNvPr id="15" name="Freeform 14"/>
          <p:cNvSpPr/>
          <p:nvPr/>
        </p:nvSpPr>
        <p:spPr>
          <a:xfrm>
            <a:off x="3377682" y="2453951"/>
            <a:ext cx="3862873" cy="345233"/>
          </a:xfrm>
          <a:custGeom>
            <a:avLst/>
            <a:gdLst>
              <a:gd name="connsiteX0" fmla="*/ 0 w 3862873"/>
              <a:gd name="connsiteY0" fmla="*/ 0 h 345233"/>
              <a:gd name="connsiteX1" fmla="*/ 1082351 w 3862873"/>
              <a:gd name="connsiteY1" fmla="*/ 83976 h 345233"/>
              <a:gd name="connsiteX2" fmla="*/ 2789853 w 3862873"/>
              <a:gd name="connsiteY2" fmla="*/ 186612 h 345233"/>
              <a:gd name="connsiteX3" fmla="*/ 3862873 w 3862873"/>
              <a:gd name="connsiteY3" fmla="*/ 345233 h 34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2873" h="345233">
                <a:moveTo>
                  <a:pt x="0" y="0"/>
                </a:moveTo>
                <a:lnTo>
                  <a:pt x="1082351" y="83976"/>
                </a:lnTo>
                <a:cubicBezTo>
                  <a:pt x="1547326" y="115078"/>
                  <a:pt x="2326433" y="143069"/>
                  <a:pt x="2789853" y="186612"/>
                </a:cubicBezTo>
                <a:cubicBezTo>
                  <a:pt x="3253273" y="230155"/>
                  <a:pt x="3558073" y="287694"/>
                  <a:pt x="3862873" y="345233"/>
                </a:cubicBezTo>
              </a:path>
            </a:pathLst>
          </a:custGeom>
          <a:noFill/>
          <a:ln w="25400">
            <a:solidFill>
              <a:srgbClr val="00B050"/>
            </a:solidFill>
            <a:prstDash val="dash"/>
            <a:tailEnd type="triangle" w="lg" len="lg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113443" y="2528596"/>
            <a:ext cx="622051" cy="699796"/>
          </a:xfrm>
          <a:custGeom>
            <a:avLst/>
            <a:gdLst>
              <a:gd name="connsiteX0" fmla="*/ 547406 w 622051"/>
              <a:gd name="connsiteY0" fmla="*/ 0 h 699796"/>
              <a:gd name="connsiteX1" fmla="*/ 80875 w 622051"/>
              <a:gd name="connsiteY1" fmla="*/ 149290 h 699796"/>
              <a:gd name="connsiteX2" fmla="*/ 52884 w 622051"/>
              <a:gd name="connsiteY2" fmla="*/ 522514 h 699796"/>
              <a:gd name="connsiteX3" fmla="*/ 622051 w 622051"/>
              <a:gd name="connsiteY3" fmla="*/ 699796 h 69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2051" h="699796">
                <a:moveTo>
                  <a:pt x="547406" y="0"/>
                </a:moveTo>
                <a:cubicBezTo>
                  <a:pt x="355350" y="31102"/>
                  <a:pt x="163295" y="62204"/>
                  <a:pt x="80875" y="149290"/>
                </a:cubicBezTo>
                <a:cubicBezTo>
                  <a:pt x="-1545" y="236376"/>
                  <a:pt x="-37312" y="430763"/>
                  <a:pt x="52884" y="522514"/>
                </a:cubicBezTo>
                <a:cubicBezTo>
                  <a:pt x="143080" y="614265"/>
                  <a:pt x="382565" y="657030"/>
                  <a:pt x="622051" y="699796"/>
                </a:cubicBezTo>
              </a:path>
            </a:pathLst>
          </a:custGeom>
          <a:noFill/>
          <a:ln w="25400">
            <a:solidFill>
              <a:srgbClr val="00B050"/>
            </a:solidFill>
            <a:prstDash val="sysDot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xplosion 2 17"/>
          <p:cNvSpPr/>
          <p:nvPr/>
        </p:nvSpPr>
        <p:spPr>
          <a:xfrm>
            <a:off x="1738604" y="2869150"/>
            <a:ext cx="1912776" cy="1082351"/>
          </a:xfrm>
          <a:prstGeom prst="irregularSeal2">
            <a:avLst/>
          </a:prstGeom>
          <a:solidFill>
            <a:srgbClr val="FF0000">
              <a:alpha val="9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BANG!</a:t>
            </a:r>
          </a:p>
        </p:txBody>
      </p:sp>
      <p:sp>
        <p:nvSpPr>
          <p:cNvPr id="19" name="Freeform 18"/>
          <p:cNvSpPr/>
          <p:nvPr/>
        </p:nvSpPr>
        <p:spPr>
          <a:xfrm>
            <a:off x="1296955" y="3822172"/>
            <a:ext cx="1585396" cy="2407298"/>
          </a:xfrm>
          <a:custGeom>
            <a:avLst/>
            <a:gdLst>
              <a:gd name="connsiteX0" fmla="*/ 1446245 w 1585396"/>
              <a:gd name="connsiteY0" fmla="*/ 0 h 2407298"/>
              <a:gd name="connsiteX1" fmla="*/ 1576873 w 1585396"/>
              <a:gd name="connsiteY1" fmla="*/ 886409 h 2407298"/>
              <a:gd name="connsiteX2" fmla="*/ 1231641 w 1585396"/>
              <a:gd name="connsiteY2" fmla="*/ 1894115 h 2407298"/>
              <a:gd name="connsiteX3" fmla="*/ 0 w 1585396"/>
              <a:gd name="connsiteY3" fmla="*/ 2407298 h 2407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396" h="2407298">
                <a:moveTo>
                  <a:pt x="1446245" y="0"/>
                </a:moveTo>
                <a:cubicBezTo>
                  <a:pt x="1529442" y="285361"/>
                  <a:pt x="1612640" y="570723"/>
                  <a:pt x="1576873" y="886409"/>
                </a:cubicBezTo>
                <a:cubicBezTo>
                  <a:pt x="1541106" y="1202095"/>
                  <a:pt x="1494453" y="1640634"/>
                  <a:pt x="1231641" y="1894115"/>
                </a:cubicBezTo>
                <a:cubicBezTo>
                  <a:pt x="968829" y="2147597"/>
                  <a:pt x="484414" y="2277447"/>
                  <a:pt x="0" y="2407298"/>
                </a:cubicBezTo>
              </a:path>
            </a:pathLst>
          </a:custGeom>
          <a:noFill/>
          <a:ln w="25400">
            <a:solidFill>
              <a:srgbClr val="00B050"/>
            </a:solidFill>
            <a:prstDash val="dash"/>
            <a:tailEnd type="triangle" w="lg" len="lg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Explosion 2 20"/>
          <p:cNvSpPr/>
          <p:nvPr/>
        </p:nvSpPr>
        <p:spPr>
          <a:xfrm>
            <a:off x="1377819" y="5673012"/>
            <a:ext cx="1912776" cy="1082351"/>
          </a:xfrm>
          <a:prstGeom prst="irregularSeal2">
            <a:avLst/>
          </a:prstGeom>
          <a:solidFill>
            <a:srgbClr val="FF0000">
              <a:alpha val="9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BANG!</a:t>
            </a:r>
          </a:p>
        </p:txBody>
      </p:sp>
      <p:sp>
        <p:nvSpPr>
          <p:cNvPr id="23" name="Freeform 22"/>
          <p:cNvSpPr/>
          <p:nvPr/>
        </p:nvSpPr>
        <p:spPr>
          <a:xfrm>
            <a:off x="615820" y="3620278"/>
            <a:ext cx="1119674" cy="2855167"/>
          </a:xfrm>
          <a:custGeom>
            <a:avLst/>
            <a:gdLst>
              <a:gd name="connsiteX0" fmla="*/ 1119674 w 1119674"/>
              <a:gd name="connsiteY0" fmla="*/ 0 h 2855167"/>
              <a:gd name="connsiteX1" fmla="*/ 550507 w 1119674"/>
              <a:gd name="connsiteY1" fmla="*/ 914400 h 2855167"/>
              <a:gd name="connsiteX2" fmla="*/ 354564 w 1119674"/>
              <a:gd name="connsiteY2" fmla="*/ 2397967 h 2855167"/>
              <a:gd name="connsiteX3" fmla="*/ 0 w 1119674"/>
              <a:gd name="connsiteY3" fmla="*/ 2855167 h 2855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9674" h="2855167">
                <a:moveTo>
                  <a:pt x="1119674" y="0"/>
                </a:moveTo>
                <a:cubicBezTo>
                  <a:pt x="898849" y="257369"/>
                  <a:pt x="678025" y="514739"/>
                  <a:pt x="550507" y="914400"/>
                </a:cubicBezTo>
                <a:cubicBezTo>
                  <a:pt x="422989" y="1314061"/>
                  <a:pt x="446315" y="2074506"/>
                  <a:pt x="354564" y="2397967"/>
                </a:cubicBezTo>
                <a:cubicBezTo>
                  <a:pt x="262813" y="2721428"/>
                  <a:pt x="131406" y="2788297"/>
                  <a:pt x="0" y="2855167"/>
                </a:cubicBezTo>
              </a:path>
            </a:pathLst>
          </a:custGeom>
          <a:noFill/>
          <a:ln w="25400">
            <a:solidFill>
              <a:srgbClr val="00B050"/>
            </a:solidFill>
            <a:prstDash val="sysDot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9">
            <a:extLst>
              <a:ext uri="{FF2B5EF4-FFF2-40B4-BE49-F238E27FC236}">
                <a16:creationId xmlns:a16="http://schemas.microsoft.com/office/drawing/2014/main" id="{64DADACC-8FE8-4E5B-959F-276444681EFA}"/>
              </a:ext>
            </a:extLst>
          </p:cNvPr>
          <p:cNvCxnSpPr>
            <a:cxnSpLocks/>
          </p:cNvCxnSpPr>
          <p:nvPr/>
        </p:nvCxnSpPr>
        <p:spPr>
          <a:xfrm>
            <a:off x="597159" y="1065739"/>
            <a:ext cx="0" cy="374261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tailEnd type="triangle" w="lg" len="lg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35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  <p:bldP spid="19" grpId="0" animBg="1"/>
      <p:bldP spid="21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Cancellation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0000"/>
            <a:ext cx="11196000" cy="529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cancellation_token_source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tokenSource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dirty="0">
              <a:solidFill>
                <a:srgbClr val="008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3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create_task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([token = </a:t>
            </a:r>
            <a:r>
              <a:rPr lang="en-US" sz="3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tokenSource.get_token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()] {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3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boilWater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3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sz="3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token.is_canceled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())</a:t>
            </a:r>
            <a:endParaRPr lang="ru-RU" sz="3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3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cancel_current_task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//throws </a:t>
            </a:r>
            <a:r>
              <a:rPr lang="en-US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task_canceled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</a:t>
            </a:r>
            <a:endParaRPr lang="en-US" sz="3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3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makeTea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})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.wait();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A84546-9BAA-48BC-9606-4BD0BED6BAA2}"/>
              </a:ext>
            </a:extLst>
          </p:cNvPr>
          <p:cNvSpPr txBox="1"/>
          <p:nvPr/>
        </p:nvSpPr>
        <p:spPr>
          <a:xfrm>
            <a:off x="3978209" y="4906834"/>
            <a:ext cx="529590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Usage</a:t>
            </a:r>
            <a:r>
              <a:rPr lang="ru-RU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</a:p>
          <a:p>
            <a:r>
              <a:rPr lang="en-US" sz="3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tokenSource.cancel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8686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Cancellation callback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0000"/>
            <a:ext cx="10800000" cy="5112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9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39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39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boilWater</a:t>
            </a:r>
            <a:r>
              <a:rPr lang="en-US" sz="39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39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cancellation_token</a:t>
            </a:r>
            <a:r>
              <a:rPr lang="en-US" sz="39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39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token</a:t>
            </a:r>
            <a:r>
              <a:rPr lang="en-US" sz="39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39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39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39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39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39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39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registration =</a:t>
            </a:r>
          </a:p>
          <a:p>
            <a:pPr marL="0" indent="0">
              <a:buNone/>
            </a:pPr>
            <a:r>
              <a:rPr lang="en-US" sz="39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39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token</a:t>
            </a:r>
            <a:r>
              <a:rPr lang="en-US" sz="39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.register_callback</a:t>
            </a:r>
            <a:r>
              <a:rPr lang="en-US" sz="39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([] {</a:t>
            </a:r>
          </a:p>
          <a:p>
            <a:pPr marL="0" indent="0">
              <a:buNone/>
            </a:pPr>
            <a:r>
              <a:rPr lang="en-US" sz="39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39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stopBoiling</a:t>
            </a:r>
            <a:r>
              <a:rPr lang="en-US" sz="39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39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});</a:t>
            </a:r>
          </a:p>
          <a:p>
            <a:pPr marL="0" indent="0">
              <a:buNone/>
            </a:pPr>
            <a:r>
              <a:rPr lang="en-US" sz="39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39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boilWater</a:t>
            </a:r>
            <a:r>
              <a:rPr lang="en-US" sz="39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39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39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token</a:t>
            </a:r>
            <a:r>
              <a:rPr lang="en-US" sz="39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.deregister_callback</a:t>
            </a:r>
            <a:r>
              <a:rPr lang="en-US" sz="39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(registration);</a:t>
            </a:r>
          </a:p>
          <a:p>
            <a:pPr marL="0" indent="0">
              <a:buNone/>
            </a:pPr>
            <a:r>
              <a:rPr lang="en-US" sz="39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8F29FA-3E29-4E95-B2C9-741BF246FEBF}"/>
              </a:ext>
            </a:extLst>
          </p:cNvPr>
          <p:cNvSpPr txBox="1"/>
          <p:nvPr/>
        </p:nvSpPr>
        <p:spPr>
          <a:xfrm>
            <a:off x="6348548" y="3943534"/>
            <a:ext cx="4195234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proposal </a:t>
            </a:r>
            <a:r>
              <a:rPr lang="en-US" sz="3600" dirty="0">
                <a:hlinkClick r:id="rId3"/>
              </a:rPr>
              <a:t>P0660</a:t>
            </a:r>
            <a:r>
              <a:rPr lang="ru-RU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the</a:t>
            </a:r>
            <a:r>
              <a:rPr lang="ru-RU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C++ standard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8328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composition: </a:t>
            </a:r>
            <a:r>
              <a:rPr lang="en-US" dirty="0" err="1">
                <a:latin typeface="Consolas" panose="020B0609020204030204" pitchFamily="49" charset="0"/>
              </a:rPr>
              <a:t>when_all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0000"/>
            <a:ext cx="10872000" cy="514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sz="3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sz="3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boilWaterAndMakeTeaAsync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sz="3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sz="3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makeSandwichAsync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  <a:endParaRPr lang="ru-RU" sz="3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00FF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sz="3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tasks[] = {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3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boilWaterAndMakeTeaAsync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(),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3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makeSandwichAsync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sz="3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vector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sz="3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 result =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3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when_all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(std::begin(tasks), std::end(tasks));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 smtClean="0"/>
              <a:t>18</a:t>
            </a:fld>
            <a:endParaRPr lang="en-US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63138C89-201B-4188-9193-9FDD106B873C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5029201" y="4676775"/>
            <a:ext cx="1600200" cy="647700"/>
          </a:xfrm>
          <a:prstGeom prst="line">
            <a:avLst/>
          </a:prstGeom>
          <a:ln w="25400"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Блок-схема: альтернативный процесс 11">
            <a:extLst>
              <a:ext uri="{FF2B5EF4-FFF2-40B4-BE49-F238E27FC236}">
                <a16:creationId xmlns:a16="http://schemas.microsoft.com/office/drawing/2014/main" id="{298DD0BB-D703-4617-9612-3849C014CB36}"/>
              </a:ext>
            </a:extLst>
          </p:cNvPr>
          <p:cNvSpPr/>
          <p:nvPr/>
        </p:nvSpPr>
        <p:spPr>
          <a:xfrm>
            <a:off x="6629401" y="4248150"/>
            <a:ext cx="4238624" cy="857250"/>
          </a:xfrm>
          <a:prstGeom prst="flowChartAlternateProcess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returns results of tasks</a:t>
            </a:r>
            <a:endParaRPr lang="ru-RU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53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composition: </a:t>
            </a:r>
            <a:r>
              <a:rPr lang="en-US" dirty="0" err="1">
                <a:latin typeface="Consolas" panose="020B0609020204030204" pitchFamily="49" charset="0"/>
              </a:rPr>
              <a:t>when_any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0000"/>
            <a:ext cx="10872000" cy="514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sz="3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sz="3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boilWaterAndMakeTeaAsync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sz="3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sz="3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makeSandwichAsync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  <a:endParaRPr lang="ru-RU" sz="3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00FF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sz="3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tasks[] = {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3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boilWaterAndMakeTeaAsync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(),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3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makeSandwichAsync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sz="3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pair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sz="3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32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size_t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 result =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3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when_any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(std::begin(tasks), std::end(tasks));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 smtClean="0"/>
              <a:t>19</a:t>
            </a:fld>
            <a:endParaRPr lang="en-US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6393A457-263A-4B60-BAFB-54B574768CCE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5029202" y="4676775"/>
            <a:ext cx="882682" cy="647700"/>
          </a:xfrm>
          <a:prstGeom prst="line">
            <a:avLst/>
          </a:prstGeom>
          <a:ln w="25400"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Блок-схема: альтернативный процесс 6">
            <a:extLst>
              <a:ext uri="{FF2B5EF4-FFF2-40B4-BE49-F238E27FC236}">
                <a16:creationId xmlns:a16="http://schemas.microsoft.com/office/drawing/2014/main" id="{36E29CB9-759D-4957-B781-7979ADBC71E6}"/>
              </a:ext>
            </a:extLst>
          </p:cNvPr>
          <p:cNvSpPr/>
          <p:nvPr/>
        </p:nvSpPr>
        <p:spPr>
          <a:xfrm>
            <a:off x="5911884" y="4248150"/>
            <a:ext cx="5673658" cy="857250"/>
          </a:xfrm>
          <a:prstGeom prst="flowChartAlternateProcess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returns task result and its index</a:t>
            </a:r>
            <a:endParaRPr lang="ru-RU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26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ahead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std::</a:t>
            </a:r>
            <a:r>
              <a:rPr lang="en-US" dirty="0" err="1">
                <a:latin typeface="Consolas" panose="020B0609020204030204" pitchFamily="49" charset="0"/>
              </a:rPr>
              <a:t>async</a:t>
            </a:r>
            <a:r>
              <a:rPr lang="en-US" dirty="0"/>
              <a:t>, </a:t>
            </a:r>
            <a:r>
              <a:rPr lang="en-US" dirty="0">
                <a:latin typeface="Consolas" panose="020B0609020204030204" pitchFamily="49" charset="0"/>
              </a:rPr>
              <a:t>std::future</a:t>
            </a:r>
            <a:r>
              <a:rPr lang="en-US" dirty="0"/>
              <a:t>, </a:t>
            </a:r>
            <a:r>
              <a:rPr lang="en-US" dirty="0">
                <a:latin typeface="Consolas" panose="020B0609020204030204" pitchFamily="49" charset="0"/>
              </a:rPr>
              <a:t>std::promise</a:t>
            </a:r>
            <a:r>
              <a:rPr lang="en-US" dirty="0"/>
              <a:t>, </a:t>
            </a:r>
            <a:r>
              <a:rPr lang="en-US" dirty="0">
                <a:latin typeface="Consolas" panose="020B0609020204030204" pitchFamily="49" charset="0"/>
              </a:rPr>
              <a:t>std::</a:t>
            </a:r>
            <a:r>
              <a:rPr lang="en-US" dirty="0" err="1">
                <a:latin typeface="Consolas" panose="020B0609020204030204" pitchFamily="49" charset="0"/>
              </a:rPr>
              <a:t>packaged_task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PPL: </a:t>
            </a:r>
            <a:r>
              <a:rPr lang="en-US" dirty="0">
                <a:latin typeface="Consolas" panose="020B0609020204030204" pitchFamily="49" charset="0"/>
              </a:rPr>
              <a:t>concurrency::task</a:t>
            </a:r>
            <a:r>
              <a:rPr lang="en-US" dirty="0"/>
              <a:t>, continuations, cancellation,</a:t>
            </a:r>
            <a:br>
              <a:rPr lang="en-US" dirty="0"/>
            </a:br>
            <a:r>
              <a:rPr lang="en-US" dirty="0"/>
              <a:t>task composition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coroutines</a:t>
            </a:r>
            <a:r>
              <a:rPr lang="ru-RU" dirty="0"/>
              <a:t>:</a:t>
            </a:r>
            <a:br>
              <a:rPr lang="ru-RU" dirty="0"/>
            </a:br>
            <a:r>
              <a:rPr lang="en-US" dirty="0" err="1">
                <a:latin typeface="Consolas" panose="020B0609020204030204" pitchFamily="49" charset="0"/>
              </a:rPr>
              <a:t>co_await</a:t>
            </a:r>
            <a:r>
              <a:rPr lang="en-US" dirty="0"/>
              <a:t>, </a:t>
            </a:r>
            <a:r>
              <a:rPr lang="en-US" dirty="0" err="1">
                <a:latin typeface="Consolas" panose="020B0609020204030204" pitchFamily="49" charset="0"/>
              </a:rPr>
              <a:t>co_return</a:t>
            </a:r>
            <a:r>
              <a:rPr lang="en-US" dirty="0"/>
              <a:t>,</a:t>
            </a:r>
            <a:br>
              <a:rPr lang="ru-RU" dirty="0"/>
            </a:br>
            <a:r>
              <a:rPr lang="en-US" dirty="0"/>
              <a:t>generators</a:t>
            </a:r>
            <a:r>
              <a:rPr lang="ru-RU" dirty="0"/>
              <a:t>,</a:t>
            </a:r>
            <a:br>
              <a:rPr lang="ru-RU" dirty="0"/>
            </a:br>
            <a:r>
              <a:rPr lang="en-US" dirty="0"/>
              <a:t>implementation details</a:t>
            </a:r>
          </a:p>
          <a:p>
            <a:r>
              <a:rPr lang="en-US" dirty="0"/>
              <a:t>future</a:t>
            </a:r>
            <a:r>
              <a:rPr lang="ru-RU" dirty="0"/>
              <a:t>?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61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82847C-991E-4159-B6CD-F72A404C7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Idiom</a:t>
            </a:r>
            <a:r>
              <a:rPr lang="ru-RU" dirty="0"/>
              <a:t>: </a:t>
            </a:r>
            <a:r>
              <a:rPr lang="en-US" dirty="0"/>
              <a:t>do while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14BE4B-3605-44F1-8283-04D43D9EB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000"/>
            <a:ext cx="10515600" cy="5184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3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Func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3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sz="3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doWhile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32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Func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func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ru-RU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return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create_task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3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func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.then([</a:t>
            </a:r>
            <a:r>
              <a:rPr lang="en-US" sz="3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func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](</a:t>
            </a:r>
            <a:r>
              <a:rPr lang="en-US" sz="3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bool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needToContinue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ru-RU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3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sz="3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needToContinue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sz="3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doWhile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3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func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3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task_from_result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});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sz="32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52841AD-0ACB-4383-9D4A-B68699DDD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 smtClean="0"/>
              <a:t>20</a:t>
            </a:fld>
            <a:endParaRPr lang="en-US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8C5BEBAA-D182-4521-8CE5-9069517CCCF7}"/>
              </a:ext>
            </a:extLst>
          </p:cNvPr>
          <p:cNvSpPr/>
          <p:nvPr/>
        </p:nvSpPr>
        <p:spPr>
          <a:xfrm>
            <a:off x="676275" y="2085975"/>
            <a:ext cx="628650" cy="628650"/>
          </a:xfrm>
          <a:custGeom>
            <a:avLst/>
            <a:gdLst>
              <a:gd name="connsiteX0" fmla="*/ 0 w 628650"/>
              <a:gd name="connsiteY0" fmla="*/ 0 h 628650"/>
              <a:gd name="connsiteX1" fmla="*/ 114300 w 628650"/>
              <a:gd name="connsiteY1" fmla="*/ 485775 h 628650"/>
              <a:gd name="connsiteX2" fmla="*/ 628650 w 628650"/>
              <a:gd name="connsiteY2" fmla="*/ 628650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8650" h="628650">
                <a:moveTo>
                  <a:pt x="0" y="0"/>
                </a:moveTo>
                <a:cubicBezTo>
                  <a:pt x="4762" y="190500"/>
                  <a:pt x="9525" y="381000"/>
                  <a:pt x="114300" y="485775"/>
                </a:cubicBezTo>
                <a:cubicBezTo>
                  <a:pt x="219075" y="590550"/>
                  <a:pt x="423862" y="609600"/>
                  <a:pt x="628650" y="628650"/>
                </a:cubicBezTo>
              </a:path>
            </a:pathLst>
          </a:custGeom>
          <a:noFill/>
          <a:ln w="25400">
            <a:solidFill>
              <a:srgbClr val="FF0000"/>
            </a:solidFill>
            <a:tailEnd type="triangle" w="lg" len="lg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7B67385-328E-4336-9EA8-955766147EBD}"/>
              </a:ext>
            </a:extLst>
          </p:cNvPr>
          <p:cNvSpPr/>
          <p:nvPr/>
        </p:nvSpPr>
        <p:spPr>
          <a:xfrm>
            <a:off x="5591175" y="2619374"/>
            <a:ext cx="972000" cy="409575"/>
          </a:xfrm>
          <a:prstGeom prst="rect">
            <a:avLst/>
          </a:prstGeom>
          <a:noFill/>
          <a:ln w="254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2B910B93-D658-448A-8620-260E3367847E}"/>
              </a:ext>
            </a:extLst>
          </p:cNvPr>
          <p:cNvSpPr/>
          <p:nvPr/>
        </p:nvSpPr>
        <p:spPr>
          <a:xfrm>
            <a:off x="6286500" y="1857375"/>
            <a:ext cx="1162050" cy="762000"/>
          </a:xfrm>
          <a:custGeom>
            <a:avLst/>
            <a:gdLst>
              <a:gd name="connsiteX0" fmla="*/ 0 w 1162050"/>
              <a:gd name="connsiteY0" fmla="*/ 762000 h 762000"/>
              <a:gd name="connsiteX1" fmla="*/ 438150 w 1162050"/>
              <a:gd name="connsiteY1" fmla="*/ 238125 h 762000"/>
              <a:gd name="connsiteX2" fmla="*/ 1162050 w 1162050"/>
              <a:gd name="connsiteY2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2050" h="762000">
                <a:moveTo>
                  <a:pt x="0" y="762000"/>
                </a:moveTo>
                <a:cubicBezTo>
                  <a:pt x="122237" y="563562"/>
                  <a:pt x="244475" y="365125"/>
                  <a:pt x="438150" y="238125"/>
                </a:cubicBezTo>
                <a:cubicBezTo>
                  <a:pt x="631825" y="111125"/>
                  <a:pt x="896937" y="55562"/>
                  <a:pt x="1162050" y="0"/>
                </a:cubicBezTo>
              </a:path>
            </a:pathLst>
          </a:custGeom>
          <a:noFill/>
          <a:ln w="25400">
            <a:solidFill>
              <a:srgbClr val="00B050"/>
            </a:solidFill>
            <a:prstDash val="sysDot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887E7C8F-F506-4966-8C96-70538F9CC6FE}"/>
              </a:ext>
            </a:extLst>
          </p:cNvPr>
          <p:cNvSpPr/>
          <p:nvPr/>
        </p:nvSpPr>
        <p:spPr>
          <a:xfrm>
            <a:off x="1295400" y="2924175"/>
            <a:ext cx="504825" cy="495300"/>
          </a:xfrm>
          <a:custGeom>
            <a:avLst/>
            <a:gdLst>
              <a:gd name="connsiteX0" fmla="*/ 0 w 504825"/>
              <a:gd name="connsiteY0" fmla="*/ 0 h 495300"/>
              <a:gd name="connsiteX1" fmla="*/ 85725 w 504825"/>
              <a:gd name="connsiteY1" fmla="*/ 390525 h 495300"/>
              <a:gd name="connsiteX2" fmla="*/ 504825 w 504825"/>
              <a:gd name="connsiteY2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4825" h="495300">
                <a:moveTo>
                  <a:pt x="0" y="0"/>
                </a:moveTo>
                <a:cubicBezTo>
                  <a:pt x="794" y="153987"/>
                  <a:pt x="1588" y="307975"/>
                  <a:pt x="85725" y="390525"/>
                </a:cubicBezTo>
                <a:cubicBezTo>
                  <a:pt x="169862" y="473075"/>
                  <a:pt x="337343" y="484187"/>
                  <a:pt x="504825" y="495300"/>
                </a:cubicBezTo>
              </a:path>
            </a:pathLst>
          </a:custGeom>
          <a:noFill/>
          <a:ln w="25400">
            <a:solidFill>
              <a:srgbClr val="FF0000"/>
            </a:solidFill>
            <a:tailEnd type="triangle" w="lg" len="lg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4C22E43-4D85-4B4C-9CEA-B706E87A22E1}"/>
              </a:ext>
            </a:extLst>
          </p:cNvPr>
          <p:cNvSpPr/>
          <p:nvPr/>
        </p:nvSpPr>
        <p:spPr>
          <a:xfrm>
            <a:off x="2181225" y="3686175"/>
            <a:ext cx="5943600" cy="1724025"/>
          </a:xfrm>
          <a:prstGeom prst="rect">
            <a:avLst/>
          </a:prstGeom>
          <a:noFill/>
          <a:ln w="254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F28C6CE1-82EC-4845-ACA0-77B8FD48D891}"/>
              </a:ext>
            </a:extLst>
          </p:cNvPr>
          <p:cNvSpPr/>
          <p:nvPr/>
        </p:nvSpPr>
        <p:spPr>
          <a:xfrm>
            <a:off x="2324100" y="2952750"/>
            <a:ext cx="5657850" cy="790575"/>
          </a:xfrm>
          <a:custGeom>
            <a:avLst/>
            <a:gdLst>
              <a:gd name="connsiteX0" fmla="*/ 5657850 w 5657850"/>
              <a:gd name="connsiteY0" fmla="*/ 0 h 790575"/>
              <a:gd name="connsiteX1" fmla="*/ 3629025 w 5657850"/>
              <a:gd name="connsiteY1" fmla="*/ 628650 h 790575"/>
              <a:gd name="connsiteX2" fmla="*/ 1181100 w 5657850"/>
              <a:gd name="connsiteY2" fmla="*/ 733425 h 790575"/>
              <a:gd name="connsiteX3" fmla="*/ 0 w 5657850"/>
              <a:gd name="connsiteY3" fmla="*/ 790575 h 79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57850" h="790575">
                <a:moveTo>
                  <a:pt x="5657850" y="0"/>
                </a:moveTo>
                <a:cubicBezTo>
                  <a:pt x="5016500" y="253206"/>
                  <a:pt x="4375150" y="506412"/>
                  <a:pt x="3629025" y="628650"/>
                </a:cubicBezTo>
                <a:cubicBezTo>
                  <a:pt x="2882900" y="750888"/>
                  <a:pt x="1181100" y="733425"/>
                  <a:pt x="1181100" y="733425"/>
                </a:cubicBezTo>
                <a:lnTo>
                  <a:pt x="0" y="790575"/>
                </a:lnTo>
              </a:path>
            </a:pathLst>
          </a:custGeom>
          <a:noFill/>
          <a:ln w="25400">
            <a:solidFill>
              <a:srgbClr val="00B050"/>
            </a:solidFill>
            <a:prstDash val="sysDot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: фигура 15">
            <a:extLst>
              <a:ext uri="{FF2B5EF4-FFF2-40B4-BE49-F238E27FC236}">
                <a16:creationId xmlns:a16="http://schemas.microsoft.com/office/drawing/2014/main" id="{6588335B-F2D5-48C7-80CB-BF1F890D766C}"/>
              </a:ext>
            </a:extLst>
          </p:cNvPr>
          <p:cNvSpPr/>
          <p:nvPr/>
        </p:nvSpPr>
        <p:spPr>
          <a:xfrm>
            <a:off x="857250" y="3733800"/>
            <a:ext cx="1038225" cy="2152650"/>
          </a:xfrm>
          <a:custGeom>
            <a:avLst/>
            <a:gdLst>
              <a:gd name="connsiteX0" fmla="*/ 1038225 w 1038225"/>
              <a:gd name="connsiteY0" fmla="*/ 0 h 2152650"/>
              <a:gd name="connsiteX1" fmla="*/ 838200 w 1038225"/>
              <a:gd name="connsiteY1" fmla="*/ 1590675 h 2152650"/>
              <a:gd name="connsiteX2" fmla="*/ 0 w 1038225"/>
              <a:gd name="connsiteY2" fmla="*/ 2152650 h 215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8225" h="2152650">
                <a:moveTo>
                  <a:pt x="1038225" y="0"/>
                </a:moveTo>
                <a:cubicBezTo>
                  <a:pt x="1024731" y="615950"/>
                  <a:pt x="1011238" y="1231900"/>
                  <a:pt x="838200" y="1590675"/>
                </a:cubicBezTo>
                <a:cubicBezTo>
                  <a:pt x="665162" y="1949450"/>
                  <a:pt x="332581" y="2051050"/>
                  <a:pt x="0" y="2152650"/>
                </a:cubicBezTo>
              </a:path>
            </a:pathLst>
          </a:custGeom>
          <a:noFill/>
          <a:ln w="25400">
            <a:solidFill>
              <a:srgbClr val="FF0000"/>
            </a:solidFill>
            <a:tailEnd type="triangle" w="lg" len="lg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id="{A134078B-72F3-4B8A-BA9D-852CD112EA0F}"/>
              </a:ext>
            </a:extLst>
          </p:cNvPr>
          <p:cNvSpPr/>
          <p:nvPr/>
        </p:nvSpPr>
        <p:spPr>
          <a:xfrm>
            <a:off x="2238375" y="3762375"/>
            <a:ext cx="447675" cy="628650"/>
          </a:xfrm>
          <a:custGeom>
            <a:avLst/>
            <a:gdLst>
              <a:gd name="connsiteX0" fmla="*/ 0 w 447675"/>
              <a:gd name="connsiteY0" fmla="*/ 0 h 628650"/>
              <a:gd name="connsiteX1" fmla="*/ 95250 w 447675"/>
              <a:gd name="connsiteY1" fmla="*/ 447675 h 628650"/>
              <a:gd name="connsiteX2" fmla="*/ 447675 w 447675"/>
              <a:gd name="connsiteY2" fmla="*/ 628650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7675" h="628650">
                <a:moveTo>
                  <a:pt x="0" y="0"/>
                </a:moveTo>
                <a:cubicBezTo>
                  <a:pt x="10319" y="171450"/>
                  <a:pt x="20638" y="342900"/>
                  <a:pt x="95250" y="447675"/>
                </a:cubicBezTo>
                <a:cubicBezTo>
                  <a:pt x="169862" y="552450"/>
                  <a:pt x="308768" y="590550"/>
                  <a:pt x="447675" y="628650"/>
                </a:cubicBezTo>
              </a:path>
            </a:pathLst>
          </a:custGeom>
          <a:noFill/>
          <a:ln w="25400">
            <a:solidFill>
              <a:srgbClr val="00B050"/>
            </a:solidFill>
            <a:tailEnd type="triangle" w="lg" len="lg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B52C9484-AD41-42B3-B195-94CB4C51A32E}"/>
              </a:ext>
            </a:extLst>
          </p:cNvPr>
          <p:cNvSpPr/>
          <p:nvPr/>
        </p:nvSpPr>
        <p:spPr>
          <a:xfrm>
            <a:off x="2228850" y="3781425"/>
            <a:ext cx="85725" cy="1181100"/>
          </a:xfrm>
          <a:custGeom>
            <a:avLst/>
            <a:gdLst>
              <a:gd name="connsiteX0" fmla="*/ 0 w 85725"/>
              <a:gd name="connsiteY0" fmla="*/ 0 h 1181100"/>
              <a:gd name="connsiteX1" fmla="*/ 28575 w 85725"/>
              <a:gd name="connsiteY1" fmla="*/ 809625 h 1181100"/>
              <a:gd name="connsiteX2" fmla="*/ 85725 w 85725"/>
              <a:gd name="connsiteY2" fmla="*/ 11811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725" h="1181100">
                <a:moveTo>
                  <a:pt x="0" y="0"/>
                </a:moveTo>
                <a:cubicBezTo>
                  <a:pt x="7144" y="306387"/>
                  <a:pt x="14288" y="612775"/>
                  <a:pt x="28575" y="809625"/>
                </a:cubicBezTo>
                <a:cubicBezTo>
                  <a:pt x="42862" y="1006475"/>
                  <a:pt x="64293" y="1093787"/>
                  <a:pt x="85725" y="1181100"/>
                </a:cubicBezTo>
              </a:path>
            </a:pathLst>
          </a:custGeom>
          <a:noFill/>
          <a:ln w="25400">
            <a:solidFill>
              <a:srgbClr val="00B050"/>
            </a:solidFill>
            <a:tailEnd type="triangle" w="lg" len="lg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46D53141-AA9E-4077-8B64-EDDA5CEF3E6C}"/>
              </a:ext>
            </a:extLst>
          </p:cNvPr>
          <p:cNvSpPr/>
          <p:nvPr/>
        </p:nvSpPr>
        <p:spPr>
          <a:xfrm>
            <a:off x="7456602" y="1775948"/>
            <a:ext cx="971171" cy="1165215"/>
          </a:xfrm>
          <a:custGeom>
            <a:avLst/>
            <a:gdLst>
              <a:gd name="connsiteX0" fmla="*/ 0 w 971171"/>
              <a:gd name="connsiteY0" fmla="*/ 81132 h 1165215"/>
              <a:gd name="connsiteX1" fmla="*/ 603316 w 971171"/>
              <a:gd name="connsiteY1" fmla="*/ 43425 h 1165215"/>
              <a:gd name="connsiteX2" fmla="*/ 970961 w 971171"/>
              <a:gd name="connsiteY2" fmla="*/ 609033 h 1165215"/>
              <a:gd name="connsiteX3" fmla="*/ 556182 w 971171"/>
              <a:gd name="connsiteY3" fmla="*/ 1165215 h 1165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1171" h="1165215">
                <a:moveTo>
                  <a:pt x="0" y="81132"/>
                </a:moveTo>
                <a:cubicBezTo>
                  <a:pt x="220744" y="18287"/>
                  <a:pt x="441489" y="-44558"/>
                  <a:pt x="603316" y="43425"/>
                </a:cubicBezTo>
                <a:cubicBezTo>
                  <a:pt x="765143" y="131408"/>
                  <a:pt x="978817" y="422068"/>
                  <a:pt x="970961" y="609033"/>
                </a:cubicBezTo>
                <a:cubicBezTo>
                  <a:pt x="963105" y="795998"/>
                  <a:pt x="759643" y="980606"/>
                  <a:pt x="556182" y="1165215"/>
                </a:cubicBezTo>
              </a:path>
            </a:pathLst>
          </a:custGeom>
          <a:noFill/>
          <a:ln w="25400">
            <a:solidFill>
              <a:srgbClr val="00B050"/>
            </a:solidFill>
            <a:tailEnd type="triangle" w="lg" len="lg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Straight Arrow Connector 19">
            <a:extLst>
              <a:ext uri="{FF2B5EF4-FFF2-40B4-BE49-F238E27FC236}">
                <a16:creationId xmlns:a16="http://schemas.microsoft.com/office/drawing/2014/main" id="{D6E3A8AA-93CC-49C0-A2D0-E1BA92A75DB7}"/>
              </a:ext>
            </a:extLst>
          </p:cNvPr>
          <p:cNvCxnSpPr>
            <a:cxnSpLocks/>
          </p:cNvCxnSpPr>
          <p:nvPr/>
        </p:nvCxnSpPr>
        <p:spPr>
          <a:xfrm>
            <a:off x="676275" y="1440000"/>
            <a:ext cx="0" cy="645975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tailEnd type="triangle" w="lg" len="lg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9BC1446D-A3D0-4345-8A44-9FDDF97237DE}"/>
              </a:ext>
            </a:extLst>
          </p:cNvPr>
          <p:cNvSpPr/>
          <p:nvPr/>
        </p:nvSpPr>
        <p:spPr>
          <a:xfrm>
            <a:off x="9718732" y="360002"/>
            <a:ext cx="2159975" cy="540000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00B05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func</a:t>
            </a:r>
            <a:endParaRPr lang="ru-RU" dirty="0"/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15D3248B-E8DE-4129-ACAE-96FE64B8FC8F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10798720" y="66675"/>
            <a:ext cx="0" cy="293327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headEnd w="med" len="med"/>
            <a:tailEnd type="triangle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1ABC8BE7-DBDF-4EAD-B8AB-110EAEE5BDEA}"/>
              </a:ext>
            </a:extLst>
          </p:cNvPr>
          <p:cNvSpPr/>
          <p:nvPr/>
        </p:nvSpPr>
        <p:spPr>
          <a:xfrm>
            <a:off x="9718732" y="1259998"/>
            <a:ext cx="2159975" cy="1620002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00B05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</a:t>
            </a:r>
            <a:r>
              <a:rPr lang="en-US" sz="28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func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](){</a:t>
            </a:r>
            <a:endParaRPr lang="en-US" sz="2800" dirty="0">
              <a:solidFill>
                <a:srgbClr val="0000FF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</a:t>
            </a:r>
            <a:endParaRPr lang="en-US" sz="28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</p:txBody>
      </p: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845E65B0-4497-488F-9833-0FB513FEF105}"/>
              </a:ext>
            </a:extLst>
          </p:cNvPr>
          <p:cNvCxnSpPr>
            <a:cxnSpLocks/>
            <a:stCxn id="6" idx="2"/>
            <a:endCxn id="25" idx="0"/>
          </p:cNvCxnSpPr>
          <p:nvPr/>
        </p:nvCxnSpPr>
        <p:spPr>
          <a:xfrm>
            <a:off x="10798720" y="900002"/>
            <a:ext cx="0" cy="359996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headEnd w="med" len="med"/>
            <a:tailEnd type="triangle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7D39892C-2BC3-4222-B288-909A251087DE}"/>
              </a:ext>
            </a:extLst>
          </p:cNvPr>
          <p:cNvSpPr/>
          <p:nvPr/>
        </p:nvSpPr>
        <p:spPr>
          <a:xfrm>
            <a:off x="9718732" y="3240000"/>
            <a:ext cx="2159975" cy="540000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00B05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func</a:t>
            </a:r>
            <a:endParaRPr lang="ru-RU" dirty="0"/>
          </a:p>
        </p:txBody>
      </p: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5568E672-9667-4A07-92C9-8E112CDFC3F9}"/>
              </a:ext>
            </a:extLst>
          </p:cNvPr>
          <p:cNvCxnSpPr>
            <a:cxnSpLocks/>
            <a:stCxn id="25" idx="2"/>
            <a:endCxn id="31" idx="0"/>
          </p:cNvCxnSpPr>
          <p:nvPr/>
        </p:nvCxnSpPr>
        <p:spPr>
          <a:xfrm>
            <a:off x="10798720" y="2880000"/>
            <a:ext cx="0" cy="360000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headEnd w="med" len="med"/>
            <a:tailEnd type="triangle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3C599CC6-555D-4189-BED7-867E43D8A34F}"/>
              </a:ext>
            </a:extLst>
          </p:cNvPr>
          <p:cNvSpPr/>
          <p:nvPr/>
        </p:nvSpPr>
        <p:spPr>
          <a:xfrm>
            <a:off x="9718732" y="4140000"/>
            <a:ext cx="2159975" cy="1620000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00B05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</a:t>
            </a:r>
            <a:r>
              <a:rPr lang="en-US" sz="28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func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](){</a:t>
            </a:r>
            <a:endParaRPr lang="en-US" sz="2800" dirty="0">
              <a:solidFill>
                <a:srgbClr val="0000FF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</a:t>
            </a:r>
            <a:endParaRPr lang="en-US" sz="28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</p:txBody>
      </p: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00E195FC-7A93-4D89-BFD2-3743E0DC1230}"/>
              </a:ext>
            </a:extLst>
          </p:cNvPr>
          <p:cNvCxnSpPr>
            <a:cxnSpLocks/>
            <a:stCxn id="31" idx="2"/>
            <a:endCxn id="33" idx="0"/>
          </p:cNvCxnSpPr>
          <p:nvPr/>
        </p:nvCxnSpPr>
        <p:spPr>
          <a:xfrm>
            <a:off x="10798720" y="3780000"/>
            <a:ext cx="0" cy="360000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headEnd w="med" len="med"/>
            <a:tailEnd type="triangle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5699E136-4BE7-4A3F-B37E-C3356B0898EA}"/>
              </a:ext>
            </a:extLst>
          </p:cNvPr>
          <p:cNvSpPr/>
          <p:nvPr/>
        </p:nvSpPr>
        <p:spPr>
          <a:xfrm>
            <a:off x="9718732" y="6120000"/>
            <a:ext cx="2159975" cy="540000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00B05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result</a:t>
            </a:r>
            <a:endParaRPr lang="ru-RU" dirty="0"/>
          </a:p>
        </p:txBody>
      </p: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5C1DA5AB-DDF6-478F-AE5D-B366150514CF}"/>
              </a:ext>
            </a:extLst>
          </p:cNvPr>
          <p:cNvCxnSpPr>
            <a:cxnSpLocks/>
            <a:stCxn id="33" idx="2"/>
            <a:endCxn id="37" idx="0"/>
          </p:cNvCxnSpPr>
          <p:nvPr/>
        </p:nvCxnSpPr>
        <p:spPr>
          <a:xfrm>
            <a:off x="10798720" y="5760000"/>
            <a:ext cx="0" cy="360000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headEnd w="med" len="med"/>
            <a:tailEnd type="triangle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">
            <a:extLst>
              <a:ext uri="{FF2B5EF4-FFF2-40B4-BE49-F238E27FC236}">
                <a16:creationId xmlns:a16="http://schemas.microsoft.com/office/drawing/2014/main" id="{3779AB53-16BD-44BB-B072-7EBBCC7A7D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3" t="8471" r="3333" b="4028"/>
          <a:stretch/>
        </p:blipFill>
        <p:spPr bwMode="auto">
          <a:xfrm>
            <a:off x="8820155" y="3604287"/>
            <a:ext cx="3371845" cy="325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94C740-0BE2-4ABB-9209-D44A436BD79C}"/>
              </a:ext>
            </a:extLst>
          </p:cNvPr>
          <p:cNvSpPr txBox="1"/>
          <p:nvPr/>
        </p:nvSpPr>
        <p:spPr>
          <a:xfrm>
            <a:off x="4924425" y="5619750"/>
            <a:ext cx="32765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>
                <a:solidFill>
                  <a:schemeClr val="accent1"/>
                </a:solidFill>
              </a:rPr>
              <a:t>a sea puppy</a:t>
            </a:r>
            <a:endParaRPr lang="ru-RU" sz="4400" dirty="0">
              <a:solidFill>
                <a:schemeClr val="accent1"/>
              </a:solidFill>
            </a:endParaRP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6BE8A273-DC5F-429D-87C3-694FAA62E849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8201023" y="5754291"/>
            <a:ext cx="587106" cy="250180"/>
          </a:xfrm>
          <a:prstGeom prst="straightConnector1">
            <a:avLst/>
          </a:prstGeom>
          <a:ln w="3175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191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3" grpId="0" animBg="1"/>
      <p:bldP spid="15" grpId="0" animBg="1"/>
      <p:bldP spid="15" grpId="1" animBg="1"/>
      <p:bldP spid="14" grpId="0" animBg="1"/>
      <p:bldP spid="16" grpId="0" animBg="1"/>
      <p:bldP spid="17" grpId="0" animBg="1"/>
      <p:bldP spid="18" grpId="0" animBg="1"/>
      <p:bldP spid="9" grpId="0" animBg="1"/>
      <p:bldP spid="6" grpId="0" animBg="1"/>
      <p:bldP spid="25" grpId="0" animBg="1"/>
      <p:bldP spid="31" grpId="0" animBg="1"/>
      <p:bldP spid="33" grpId="0" animBg="1"/>
      <p:bldP spid="37" grpId="0" animBg="1"/>
      <p:bldP spid="5" grpId="0"/>
      <p:bldP spid="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69A7AC-EC63-4398-98E6-DDC86D8B5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Idiom</a:t>
            </a:r>
            <a:r>
              <a:rPr lang="ru-RU" dirty="0"/>
              <a:t>: </a:t>
            </a:r>
            <a:r>
              <a:rPr lang="en-US" dirty="0"/>
              <a:t>cancellation of several requests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3D93F7-C0BB-4D66-822A-7DB7FDA65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000"/>
            <a:ext cx="10515600" cy="5148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                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cancellation_token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Gadget 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ru-RU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ru-RU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m_tokenSource.get_token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cancelAllRequests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m_tokenSource.cancel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m_tokenSource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{};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private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cancellation_token_source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m_tokenSource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1B2FAAD-9050-4F08-BDA8-73E46460E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7562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E99399-348B-4627-9B0D-02ABF2EE9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Idiom</a:t>
            </a:r>
            <a:r>
              <a:rPr lang="ru-RU" dirty="0"/>
              <a:t>: </a:t>
            </a:r>
            <a:r>
              <a:rPr lang="en-US" dirty="0"/>
              <a:t>continuation chaining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4AA56F-50CC-47B2-B273-0F99ADD6A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000"/>
            <a:ext cx="10515600" cy="5400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avatar = http::client::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http_client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  <a:r>
              <a:rPr lang="en-US" sz="16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"https://reqres.in"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fi-FI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.request(http::</a:t>
            </a:r>
            <a:r>
              <a:rPr lang="fi-FI" sz="1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methods</a:t>
            </a:r>
            <a:r>
              <a:rPr lang="fi-FI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::GET, </a:t>
            </a:r>
            <a:r>
              <a:rPr lang="fi-FI" sz="16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"/api/users/1"</a:t>
            </a:r>
            <a:r>
              <a:rPr lang="fi-FI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.then([](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http::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http_response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response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ru-R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sz="16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response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.status_code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!= http::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status_codes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::OK)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throw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runtime_error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"Failed to get user"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response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.extract_json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})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.then([](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response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ru-R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nn-NO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nn-NO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nn-NO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nn-NO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nn-NO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url = </a:t>
            </a:r>
            <a:r>
              <a:rPr lang="nn-NO" sz="16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response</a:t>
            </a:r>
            <a:r>
              <a:rPr lang="nn-NO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.at(</a:t>
            </a:r>
            <a:r>
              <a:rPr lang="nn-NO" sz="16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"data"</a:t>
            </a:r>
            <a:r>
              <a:rPr lang="nn-NO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).at(</a:t>
            </a:r>
            <a:r>
              <a:rPr lang="nn-NO" sz="16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"avatar"</a:t>
            </a:r>
            <a:r>
              <a:rPr lang="nn-NO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).as_string();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http::client::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http_client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(url).request(http::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::GET);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})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.then([](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concurrency::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&lt;http::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http_response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&amp;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result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ru-R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pt-BR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pt-BR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pt-BR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pt-BR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pt-BR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response = </a:t>
            </a:r>
            <a:r>
              <a:rPr lang="pt-BR" sz="16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result</a:t>
            </a:r>
            <a:r>
              <a:rPr lang="pt-BR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.get();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response.status_code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!= http::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status_codes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::OK)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throw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runtime_error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"Failed to get avatar"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response.extract_vector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});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2FEFA4F-89CB-45D9-942C-15575EC80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 smtClean="0"/>
              <a:t>22</a:t>
            </a:fld>
            <a:endParaRPr lang="en-US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94577E36-8616-4DF4-80D9-B9A80E684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676400"/>
            <a:ext cx="38862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7B0B439-15B1-4E4C-BC5B-AEFD165CC612}"/>
              </a:ext>
            </a:extLst>
          </p:cNvPr>
          <p:cNvSpPr txBox="1"/>
          <p:nvPr/>
        </p:nvSpPr>
        <p:spPr>
          <a:xfrm>
            <a:off x="7981950" y="409575"/>
            <a:ext cx="36290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1"/>
                </a:solidFill>
              </a:rPr>
              <a:t>a forest puppy</a:t>
            </a:r>
            <a:endParaRPr lang="ru-RU" sz="4400" dirty="0">
              <a:solidFill>
                <a:schemeClr val="accent1"/>
              </a:solidFill>
            </a:endParaRP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2E70C3AB-0CE1-41CA-B03B-80D92926F7CF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9796462" y="1179016"/>
            <a:ext cx="185738" cy="421184"/>
          </a:xfrm>
          <a:prstGeom prst="straightConnector1">
            <a:avLst/>
          </a:prstGeom>
          <a:ln w="3175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45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B4D453-C94D-485F-A0EE-D1F1BD7D3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https://isocpp.org/std/status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02115AD-806C-4D22-BE44-E3EAEDDBE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 smtClean="0"/>
              <a:t>23</a:t>
            </a:fld>
            <a:endParaRPr lang="en-US"/>
          </a:p>
        </p:txBody>
      </p:sp>
      <p:pic>
        <p:nvPicPr>
          <p:cNvPr id="11" name="Picture 2" descr="https://isocpp.org/files/img/wg21-timeline-2019-04.png">
            <a:extLst>
              <a:ext uri="{FF2B5EF4-FFF2-40B4-BE49-F238E27FC236}">
                <a16:creationId xmlns:a16="http://schemas.microsoft.com/office/drawing/2014/main" id="{23B235C9-816F-4E6B-8D5F-2EFA11B8FF1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89"/>
          <a:stretch/>
        </p:blipFill>
        <p:spPr bwMode="auto">
          <a:xfrm>
            <a:off x="838200" y="1906580"/>
            <a:ext cx="10515600" cy="385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трелка: вправо 16">
            <a:extLst>
              <a:ext uri="{FF2B5EF4-FFF2-40B4-BE49-F238E27FC236}">
                <a16:creationId xmlns:a16="http://schemas.microsoft.com/office/drawing/2014/main" id="{4C97D726-6791-4736-984C-EA53E6B84757}"/>
              </a:ext>
            </a:extLst>
          </p:cNvPr>
          <p:cNvSpPr/>
          <p:nvPr/>
        </p:nvSpPr>
        <p:spPr>
          <a:xfrm rot="13859045">
            <a:off x="8765227" y="5180028"/>
            <a:ext cx="2028825" cy="1004932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53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E99399-348B-4627-9B0D-02ABF2EE9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I need coroutines</a:t>
            </a:r>
            <a:r>
              <a:rPr lang="ru-RU" dirty="0"/>
              <a:t>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4AA56F-50CC-47B2-B273-0F99ADD6A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000"/>
            <a:ext cx="10515600" cy="5328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boilWaterAsync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makeTeaAsync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boilWaterAndMakeTeaAsync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boilWaterAsync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.then([]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makeTeaAsync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.then([]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"tea </a:t>
            </a:r>
            <a:r>
              <a:rPr lang="en-US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ready"s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2FEFA4F-89CB-45D9-942C-15575EC80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5062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E99399-348B-4627-9B0D-02ABF2EE9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I need coroutines</a:t>
            </a:r>
            <a:r>
              <a:rPr lang="ru-RU" dirty="0"/>
              <a:t>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4AA56F-50CC-47B2-B273-0F99ADD6A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000"/>
            <a:ext cx="10515600" cy="5364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boilWaterAsync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makeTeaAsync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boilWaterAndMakeTeaAsync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co_await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boilWaterAsync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co_await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makeTeaAsync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co_return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"tea ready"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70000"/>
              </a:lnSpc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2FEFA4F-89CB-45D9-942C-15575EC80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7697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E4AA56F-50CC-47B2-B273-0F99ADD6A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avatar = http::client::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http_client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"https://reqres.in"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fi-FI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.request(http::</a:t>
            </a:r>
            <a:r>
              <a:rPr lang="fi-FI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methods</a:t>
            </a:r>
            <a:r>
              <a:rPr lang="fi-FI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::GET, </a:t>
            </a:r>
            <a:r>
              <a:rPr lang="fi-FI" sz="20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"/api/users/1"</a:t>
            </a:r>
            <a:r>
              <a:rPr lang="fi-FI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.then([](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http::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http_response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response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response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.status_code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!= http::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status_codes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::OK)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throw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runtime_error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"Failed to get user"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response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.extract_json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.then([](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response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nn-NO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nn-NO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nn-NO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nn-NO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nn-NO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url = </a:t>
            </a:r>
            <a:r>
              <a:rPr lang="nn-NO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response</a:t>
            </a:r>
            <a:r>
              <a:rPr lang="nn-NO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.at(</a:t>
            </a:r>
            <a:r>
              <a:rPr lang="nn-NO" sz="20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"data"</a:t>
            </a:r>
            <a:r>
              <a:rPr lang="nn-NO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).at(</a:t>
            </a:r>
            <a:r>
              <a:rPr lang="nn-NO" sz="20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"avatar"</a:t>
            </a:r>
            <a:r>
              <a:rPr lang="nn-NO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).as_string();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http::client::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http_client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(url).request(http::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::GET);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.then([](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concurrency::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&lt;http::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http_response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result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pt-BR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pt-BR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pt-BR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pt-BR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pt-BR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response = </a:t>
            </a:r>
            <a:r>
              <a:rPr lang="pt-BR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result</a:t>
            </a:r>
            <a:r>
              <a:rPr lang="pt-BR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.get();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response.status_code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!= http::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status_codes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::OK)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throw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runtime_error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"Failed to get avatar"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response.extract_vector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});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2FEFA4F-89CB-45D9-942C-15575EC80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9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E4AA56F-50CC-47B2-B273-0F99ADD6A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http::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http_response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userResponse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co_await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http::client::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http_client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"https://reqres.in"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.request(http::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::GET, 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"/</a:t>
            </a:r>
            <a:r>
              <a:rPr lang="en-US" sz="20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api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/users/1"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userResponse.status_code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!= http::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status_codes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::OK)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throw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runtime_error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"Failed to get user"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jsonResponse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co_await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userResponse.extract_json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nn-NO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nn-NO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nn-NO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nn-NO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url = jsonResponse.at(</a:t>
            </a:r>
            <a:r>
              <a:rPr lang="nn-NO" sz="20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"data"</a:t>
            </a:r>
            <a:r>
              <a:rPr lang="nn-NO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).at(</a:t>
            </a:r>
            <a:r>
              <a:rPr lang="nn-NO" sz="20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"avatar"</a:t>
            </a:r>
            <a:r>
              <a:rPr lang="nn-NO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).as_string();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http::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http_response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avatarResponse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co_await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http::client::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http_client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{url}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.request(http::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::GET);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avatarResponse.status_code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!= http::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status_codes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::OK)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throw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runtime_error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"Failed to get avatar"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avatar =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co_await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avatarResponse.extract_vector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2FEFA4F-89CB-45D9-942C-15575EC80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101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331A7D-19AB-4853-8B98-8417B2698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I need generators</a:t>
            </a:r>
            <a:r>
              <a:rPr lang="ru-RU" dirty="0"/>
              <a:t>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E2C082-B4F5-4CB0-A9DF-5037D599C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000"/>
            <a:ext cx="10515600" cy="5364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en-US" sz="3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generator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sz="3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sz="3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stopGort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sz="3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suffix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ru-RU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3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co_yield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32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Klaatu</a:t>
            </a:r>
            <a:r>
              <a:rPr lang="en-US" sz="32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+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suffix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3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co_yield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32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barada</a:t>
            </a:r>
            <a:r>
              <a:rPr lang="en-US" sz="32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+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suffix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3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co_yield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32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nikto</a:t>
            </a:r>
            <a:r>
              <a:rPr lang="en-US" sz="32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+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suffix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sz="3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ru-RU" sz="3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words = </a:t>
            </a:r>
            <a:r>
              <a:rPr lang="en-US" sz="3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stopGort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32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", please"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sz="3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: words)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sz="3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'\n'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0E4E8D7-1374-4E67-96EB-92FD0601D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9859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331A7D-19AB-4853-8B98-8417B2698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I need generators</a:t>
            </a:r>
            <a:r>
              <a:rPr lang="ru-RU" dirty="0"/>
              <a:t>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E2C082-B4F5-4CB0-A9DF-5037D599C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000"/>
            <a:ext cx="10515600" cy="5364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en-US" sz="3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generator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3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sz="3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fibonacci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ru-RU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3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sz="3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cur = 0, next = 1;;) </a:t>
            </a:r>
            <a:r>
              <a:rPr lang="ru-RU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3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co_yield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cur;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cur = std::exchange(next, cur + next);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3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ru-RU" sz="3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sz="3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n : </a:t>
            </a:r>
            <a:r>
              <a:rPr lang="en-US" sz="3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fibonacci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())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sz="3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n </a:t>
            </a:r>
            <a:r>
              <a:rPr lang="en-US" sz="32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'\n'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0E4E8D7-1374-4E67-96EB-92FD0601D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256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Metaphor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AA29ED86-5B72-4838-9A66-14E184258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867" y="1440000"/>
            <a:ext cx="10854266" cy="4788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/>
              <a:t>Неудачная метафора подобна котёнку с дверцей</a:t>
            </a:r>
            <a:endParaRPr lang="en-US" sz="4000" dirty="0"/>
          </a:p>
          <a:p>
            <a:pPr marL="0" indent="0" algn="r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Internets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Ineffectual metaphor is like a kitten with a hatch</a:t>
            </a:r>
          </a:p>
          <a:p>
            <a:pPr marL="0" indent="0" algn="r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literal translation from Russian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6862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273AAD-FA02-4255-AEC7-860481DF4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Syntactic sugar</a:t>
            </a:r>
            <a:r>
              <a:rPr lang="ru-RU" dirty="0"/>
              <a:t>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F79200-9CA6-4F2D-B3C3-9E8EA0139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1260000">
            <a:normAutofit/>
          </a:bodyPr>
          <a:lstStyle/>
          <a:p>
            <a:pPr marL="0" indent="0">
              <a:buNone/>
            </a:pPr>
            <a:r>
              <a:rPr lang="en-US" sz="3600" dirty="0"/>
              <a:t>In large quantities</a:t>
            </a:r>
            <a:br>
              <a:rPr lang="en-US" sz="3600" dirty="0"/>
            </a:br>
            <a:r>
              <a:rPr lang="en-US" sz="3600" dirty="0"/>
              <a:t>may cause</a:t>
            </a:r>
            <a:br>
              <a:rPr lang="en-US" sz="3600" dirty="0"/>
            </a:br>
            <a:r>
              <a:rPr lang="en-US" sz="3600" dirty="0"/>
              <a:t>syntactic obesity</a:t>
            </a:r>
            <a:br>
              <a:rPr lang="en-US" sz="3600" dirty="0"/>
            </a:br>
            <a:r>
              <a:rPr lang="en-US" sz="3600" dirty="0"/>
              <a:t>or even</a:t>
            </a:r>
            <a:br>
              <a:rPr lang="en-US" sz="3600" dirty="0"/>
            </a:br>
            <a:r>
              <a:rPr lang="en-US" sz="3600" dirty="0"/>
              <a:t>syntactic diabetes.</a:t>
            </a:r>
            <a:endParaRPr lang="ru-RU" sz="36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878205C-F9D9-494D-9119-51653ACAC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 smtClean="0"/>
              <a:t>30</a:t>
            </a:fld>
            <a:endParaRPr lang="en-US"/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A677A8D1-228E-47C3-8A53-58A895F19DE3}"/>
              </a:ext>
            </a:extLst>
          </p:cNvPr>
          <p:cNvSpPr/>
          <p:nvPr/>
        </p:nvSpPr>
        <p:spPr>
          <a:xfrm>
            <a:off x="2130458" y="1715678"/>
            <a:ext cx="3132938" cy="2177595"/>
          </a:xfrm>
          <a:custGeom>
            <a:avLst/>
            <a:gdLst>
              <a:gd name="connsiteX0" fmla="*/ 0 w 3132938"/>
              <a:gd name="connsiteY0" fmla="*/ 0 h 2177595"/>
              <a:gd name="connsiteX1" fmla="*/ 160255 w 3132938"/>
              <a:gd name="connsiteY1" fmla="*/ 37708 h 2177595"/>
              <a:gd name="connsiteX2" fmla="*/ 433633 w 3132938"/>
              <a:gd name="connsiteY2" fmla="*/ 56561 h 2177595"/>
              <a:gd name="connsiteX3" fmla="*/ 2026763 w 3132938"/>
              <a:gd name="connsiteY3" fmla="*/ 75415 h 2177595"/>
              <a:gd name="connsiteX4" fmla="*/ 2394408 w 3132938"/>
              <a:gd name="connsiteY4" fmla="*/ 84842 h 2177595"/>
              <a:gd name="connsiteX5" fmla="*/ 2988297 w 3132938"/>
              <a:gd name="connsiteY5" fmla="*/ 103695 h 2177595"/>
              <a:gd name="connsiteX6" fmla="*/ 3129699 w 3132938"/>
              <a:gd name="connsiteY6" fmla="*/ 113122 h 2177595"/>
              <a:gd name="connsiteX7" fmla="*/ 3007150 w 3132938"/>
              <a:gd name="connsiteY7" fmla="*/ 131976 h 2177595"/>
              <a:gd name="connsiteX8" fmla="*/ 2978870 w 3132938"/>
              <a:gd name="connsiteY8" fmla="*/ 141402 h 2177595"/>
              <a:gd name="connsiteX9" fmla="*/ 2856321 w 3132938"/>
              <a:gd name="connsiteY9" fmla="*/ 169683 h 2177595"/>
              <a:gd name="connsiteX10" fmla="*/ 2799761 w 3132938"/>
              <a:gd name="connsiteY10" fmla="*/ 179110 h 2177595"/>
              <a:gd name="connsiteX11" fmla="*/ 2686639 w 3132938"/>
              <a:gd name="connsiteY11" fmla="*/ 207390 h 2177595"/>
              <a:gd name="connsiteX12" fmla="*/ 2639505 w 3132938"/>
              <a:gd name="connsiteY12" fmla="*/ 226244 h 2177595"/>
              <a:gd name="connsiteX13" fmla="*/ 2441542 w 3132938"/>
              <a:gd name="connsiteY13" fmla="*/ 263951 h 2177595"/>
              <a:gd name="connsiteX14" fmla="*/ 2375554 w 3132938"/>
              <a:gd name="connsiteY14" fmla="*/ 282804 h 2177595"/>
              <a:gd name="connsiteX15" fmla="*/ 2092750 w 3132938"/>
              <a:gd name="connsiteY15" fmla="*/ 320512 h 2177595"/>
              <a:gd name="connsiteX16" fmla="*/ 2045616 w 3132938"/>
              <a:gd name="connsiteY16" fmla="*/ 329938 h 2177595"/>
              <a:gd name="connsiteX17" fmla="*/ 1781666 w 3132938"/>
              <a:gd name="connsiteY17" fmla="*/ 358219 h 2177595"/>
              <a:gd name="connsiteX18" fmla="*/ 1734532 w 3132938"/>
              <a:gd name="connsiteY18" fmla="*/ 367646 h 2177595"/>
              <a:gd name="connsiteX19" fmla="*/ 1423447 w 3132938"/>
              <a:gd name="connsiteY19" fmla="*/ 395926 h 2177595"/>
              <a:gd name="connsiteX20" fmla="*/ 1291472 w 3132938"/>
              <a:gd name="connsiteY20" fmla="*/ 414780 h 2177595"/>
              <a:gd name="connsiteX21" fmla="*/ 1093509 w 3132938"/>
              <a:gd name="connsiteY21" fmla="*/ 443060 h 2177595"/>
              <a:gd name="connsiteX22" fmla="*/ 1018095 w 3132938"/>
              <a:gd name="connsiteY22" fmla="*/ 452487 h 2177595"/>
              <a:gd name="connsiteX23" fmla="*/ 791851 w 3132938"/>
              <a:gd name="connsiteY23" fmla="*/ 490194 h 2177595"/>
              <a:gd name="connsiteX24" fmla="*/ 754144 w 3132938"/>
              <a:gd name="connsiteY24" fmla="*/ 499621 h 2177595"/>
              <a:gd name="connsiteX25" fmla="*/ 546754 w 3132938"/>
              <a:gd name="connsiteY25" fmla="*/ 518475 h 2177595"/>
              <a:gd name="connsiteX26" fmla="*/ 480767 w 3132938"/>
              <a:gd name="connsiteY26" fmla="*/ 537328 h 2177595"/>
              <a:gd name="connsiteX27" fmla="*/ 339365 w 3132938"/>
              <a:gd name="connsiteY27" fmla="*/ 546755 h 2177595"/>
              <a:gd name="connsiteX28" fmla="*/ 263950 w 3132938"/>
              <a:gd name="connsiteY28" fmla="*/ 556182 h 2177595"/>
              <a:gd name="connsiteX29" fmla="*/ 1498862 w 3132938"/>
              <a:gd name="connsiteY29" fmla="*/ 575035 h 2177595"/>
              <a:gd name="connsiteX30" fmla="*/ 1583703 w 3132938"/>
              <a:gd name="connsiteY30" fmla="*/ 584462 h 2177595"/>
              <a:gd name="connsiteX31" fmla="*/ 1857080 w 3132938"/>
              <a:gd name="connsiteY31" fmla="*/ 593889 h 2177595"/>
              <a:gd name="connsiteX32" fmla="*/ 1979629 w 3132938"/>
              <a:gd name="connsiteY32" fmla="*/ 612743 h 2177595"/>
              <a:gd name="connsiteX33" fmla="*/ 2215299 w 3132938"/>
              <a:gd name="connsiteY33" fmla="*/ 631596 h 2177595"/>
              <a:gd name="connsiteX34" fmla="*/ 2262433 w 3132938"/>
              <a:gd name="connsiteY34" fmla="*/ 641023 h 2177595"/>
              <a:gd name="connsiteX35" fmla="*/ 2290713 w 3132938"/>
              <a:gd name="connsiteY35" fmla="*/ 650450 h 2177595"/>
              <a:gd name="connsiteX36" fmla="*/ 2724346 w 3132938"/>
              <a:gd name="connsiteY36" fmla="*/ 707011 h 2177595"/>
              <a:gd name="connsiteX37" fmla="*/ 2856321 w 3132938"/>
              <a:gd name="connsiteY37" fmla="*/ 735291 h 2177595"/>
              <a:gd name="connsiteX38" fmla="*/ 2884602 w 3132938"/>
              <a:gd name="connsiteY38" fmla="*/ 744718 h 2177595"/>
              <a:gd name="connsiteX39" fmla="*/ 2658358 w 3132938"/>
              <a:gd name="connsiteY39" fmla="*/ 772998 h 2177595"/>
              <a:gd name="connsiteX40" fmla="*/ 2535810 w 3132938"/>
              <a:gd name="connsiteY40" fmla="*/ 791852 h 2177595"/>
              <a:gd name="connsiteX41" fmla="*/ 2281286 w 3132938"/>
              <a:gd name="connsiteY41" fmla="*/ 820132 h 2177595"/>
              <a:gd name="connsiteX42" fmla="*/ 1941921 w 3132938"/>
              <a:gd name="connsiteY42" fmla="*/ 867266 h 2177595"/>
              <a:gd name="connsiteX43" fmla="*/ 1583703 w 3132938"/>
              <a:gd name="connsiteY43" fmla="*/ 904974 h 2177595"/>
              <a:gd name="connsiteX44" fmla="*/ 1498862 w 3132938"/>
              <a:gd name="connsiteY44" fmla="*/ 914400 h 2177595"/>
              <a:gd name="connsiteX45" fmla="*/ 1442301 w 3132938"/>
              <a:gd name="connsiteY45" fmla="*/ 923827 h 2177595"/>
              <a:gd name="connsiteX46" fmla="*/ 1206631 w 3132938"/>
              <a:gd name="connsiteY46" fmla="*/ 933254 h 2177595"/>
              <a:gd name="connsiteX47" fmla="*/ 1112363 w 3132938"/>
              <a:gd name="connsiteY47" fmla="*/ 942681 h 2177595"/>
              <a:gd name="connsiteX48" fmla="*/ 791851 w 3132938"/>
              <a:gd name="connsiteY48" fmla="*/ 970961 h 2177595"/>
              <a:gd name="connsiteX49" fmla="*/ 735290 w 3132938"/>
              <a:gd name="connsiteY49" fmla="*/ 980388 h 2177595"/>
              <a:gd name="connsiteX50" fmla="*/ 443060 w 3132938"/>
              <a:gd name="connsiteY50" fmla="*/ 999242 h 2177595"/>
              <a:gd name="connsiteX51" fmla="*/ 339365 w 3132938"/>
              <a:gd name="connsiteY51" fmla="*/ 1018095 h 2177595"/>
              <a:gd name="connsiteX52" fmla="*/ 197963 w 3132938"/>
              <a:gd name="connsiteY52" fmla="*/ 1036949 h 2177595"/>
              <a:gd name="connsiteX53" fmla="*/ 141402 w 3132938"/>
              <a:gd name="connsiteY53" fmla="*/ 1046376 h 2177595"/>
              <a:gd name="connsiteX54" fmla="*/ 0 w 3132938"/>
              <a:gd name="connsiteY54" fmla="*/ 1084083 h 2177595"/>
              <a:gd name="connsiteX55" fmla="*/ 84841 w 3132938"/>
              <a:gd name="connsiteY55" fmla="*/ 1112363 h 2177595"/>
              <a:gd name="connsiteX56" fmla="*/ 226243 w 3132938"/>
              <a:gd name="connsiteY56" fmla="*/ 1140644 h 2177595"/>
              <a:gd name="connsiteX57" fmla="*/ 282804 w 3132938"/>
              <a:gd name="connsiteY57" fmla="*/ 1150070 h 2177595"/>
              <a:gd name="connsiteX58" fmla="*/ 575035 w 3132938"/>
              <a:gd name="connsiteY58" fmla="*/ 1159497 h 2177595"/>
              <a:gd name="connsiteX59" fmla="*/ 989814 w 3132938"/>
              <a:gd name="connsiteY59" fmla="*/ 1178351 h 2177595"/>
              <a:gd name="connsiteX60" fmla="*/ 1442301 w 3132938"/>
              <a:gd name="connsiteY60" fmla="*/ 1197204 h 2177595"/>
              <a:gd name="connsiteX61" fmla="*/ 1545996 w 3132938"/>
              <a:gd name="connsiteY61" fmla="*/ 1206631 h 2177595"/>
              <a:gd name="connsiteX62" fmla="*/ 2017336 w 3132938"/>
              <a:gd name="connsiteY62" fmla="*/ 1225485 h 2177595"/>
              <a:gd name="connsiteX63" fmla="*/ 2215299 w 3132938"/>
              <a:gd name="connsiteY63" fmla="*/ 1244338 h 2177595"/>
              <a:gd name="connsiteX64" fmla="*/ 2479249 w 3132938"/>
              <a:gd name="connsiteY64" fmla="*/ 1291473 h 2177595"/>
              <a:gd name="connsiteX65" fmla="*/ 2630078 w 3132938"/>
              <a:gd name="connsiteY65" fmla="*/ 1338607 h 2177595"/>
              <a:gd name="connsiteX66" fmla="*/ 2658358 w 3132938"/>
              <a:gd name="connsiteY66" fmla="*/ 1357460 h 2177595"/>
              <a:gd name="connsiteX67" fmla="*/ 2667785 w 3132938"/>
              <a:gd name="connsiteY67" fmla="*/ 1385741 h 2177595"/>
              <a:gd name="connsiteX68" fmla="*/ 2507530 w 3132938"/>
              <a:gd name="connsiteY68" fmla="*/ 1442301 h 2177595"/>
              <a:gd name="connsiteX69" fmla="*/ 2450969 w 3132938"/>
              <a:gd name="connsiteY69" fmla="*/ 1461155 h 2177595"/>
              <a:gd name="connsiteX70" fmla="*/ 2271860 w 3132938"/>
              <a:gd name="connsiteY70" fmla="*/ 1489435 h 2177595"/>
              <a:gd name="connsiteX71" fmla="*/ 2234152 w 3132938"/>
              <a:gd name="connsiteY71" fmla="*/ 1498862 h 2177595"/>
              <a:gd name="connsiteX72" fmla="*/ 1894787 w 3132938"/>
              <a:gd name="connsiteY72" fmla="*/ 1536569 h 2177595"/>
              <a:gd name="connsiteX73" fmla="*/ 1809946 w 3132938"/>
              <a:gd name="connsiteY73" fmla="*/ 1545996 h 2177595"/>
              <a:gd name="connsiteX74" fmla="*/ 1555422 w 3132938"/>
              <a:gd name="connsiteY74" fmla="*/ 1555423 h 2177595"/>
              <a:gd name="connsiteX75" fmla="*/ 1414020 w 3132938"/>
              <a:gd name="connsiteY75" fmla="*/ 1574277 h 2177595"/>
              <a:gd name="connsiteX76" fmla="*/ 933253 w 3132938"/>
              <a:gd name="connsiteY76" fmla="*/ 1640264 h 2177595"/>
              <a:gd name="connsiteX77" fmla="*/ 669303 w 3132938"/>
              <a:gd name="connsiteY77" fmla="*/ 1668545 h 2177595"/>
              <a:gd name="connsiteX78" fmla="*/ 509047 w 3132938"/>
              <a:gd name="connsiteY78" fmla="*/ 1706252 h 2177595"/>
              <a:gd name="connsiteX79" fmla="*/ 480767 w 3132938"/>
              <a:gd name="connsiteY79" fmla="*/ 1715679 h 2177595"/>
              <a:gd name="connsiteX80" fmla="*/ 424206 w 3132938"/>
              <a:gd name="connsiteY80" fmla="*/ 1725106 h 2177595"/>
              <a:gd name="connsiteX81" fmla="*/ 414779 w 3132938"/>
              <a:gd name="connsiteY81" fmla="*/ 1753386 h 2177595"/>
              <a:gd name="connsiteX82" fmla="*/ 452486 w 3132938"/>
              <a:gd name="connsiteY82" fmla="*/ 1800520 h 2177595"/>
              <a:gd name="connsiteX83" fmla="*/ 650449 w 3132938"/>
              <a:gd name="connsiteY83" fmla="*/ 1847654 h 2177595"/>
              <a:gd name="connsiteX84" fmla="*/ 876693 w 3132938"/>
              <a:gd name="connsiteY84" fmla="*/ 1866508 h 2177595"/>
              <a:gd name="connsiteX85" fmla="*/ 2064470 w 3132938"/>
              <a:gd name="connsiteY85" fmla="*/ 1885361 h 2177595"/>
              <a:gd name="connsiteX86" fmla="*/ 2318994 w 3132938"/>
              <a:gd name="connsiteY86" fmla="*/ 1913642 h 2177595"/>
              <a:gd name="connsiteX87" fmla="*/ 2347274 w 3132938"/>
              <a:gd name="connsiteY87" fmla="*/ 1923068 h 2177595"/>
              <a:gd name="connsiteX88" fmla="*/ 2526383 w 3132938"/>
              <a:gd name="connsiteY88" fmla="*/ 1941922 h 2177595"/>
              <a:gd name="connsiteX89" fmla="*/ 2648932 w 3132938"/>
              <a:gd name="connsiteY89" fmla="*/ 1979629 h 2177595"/>
              <a:gd name="connsiteX90" fmla="*/ 2573517 w 3132938"/>
              <a:gd name="connsiteY90" fmla="*/ 2007910 h 2177595"/>
              <a:gd name="connsiteX91" fmla="*/ 2432115 w 3132938"/>
              <a:gd name="connsiteY91" fmla="*/ 2036190 h 2177595"/>
              <a:gd name="connsiteX92" fmla="*/ 2375554 w 3132938"/>
              <a:gd name="connsiteY92" fmla="*/ 2045617 h 2177595"/>
              <a:gd name="connsiteX93" fmla="*/ 2337847 w 3132938"/>
              <a:gd name="connsiteY93" fmla="*/ 2055044 h 2177595"/>
              <a:gd name="connsiteX94" fmla="*/ 2224726 w 3132938"/>
              <a:gd name="connsiteY94" fmla="*/ 2073897 h 2177595"/>
              <a:gd name="connsiteX95" fmla="*/ 1923068 w 3132938"/>
              <a:gd name="connsiteY95" fmla="*/ 2111604 h 2177595"/>
              <a:gd name="connsiteX96" fmla="*/ 1772239 w 3132938"/>
              <a:gd name="connsiteY96" fmla="*/ 2121031 h 2177595"/>
              <a:gd name="connsiteX97" fmla="*/ 1527142 w 3132938"/>
              <a:gd name="connsiteY97" fmla="*/ 2139885 h 2177595"/>
              <a:gd name="connsiteX98" fmla="*/ 1451728 w 3132938"/>
              <a:gd name="connsiteY98" fmla="*/ 2149312 h 2177595"/>
              <a:gd name="connsiteX99" fmla="*/ 1329179 w 3132938"/>
              <a:gd name="connsiteY99" fmla="*/ 2158738 h 2177595"/>
              <a:gd name="connsiteX100" fmla="*/ 1300899 w 3132938"/>
              <a:gd name="connsiteY100" fmla="*/ 2168165 h 2177595"/>
              <a:gd name="connsiteX101" fmla="*/ 1225484 w 3132938"/>
              <a:gd name="connsiteY101" fmla="*/ 2177592 h 217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3132938" h="2177595">
                <a:moveTo>
                  <a:pt x="0" y="0"/>
                </a:moveTo>
                <a:cubicBezTo>
                  <a:pt x="80525" y="48316"/>
                  <a:pt x="26921" y="25587"/>
                  <a:pt x="160255" y="37708"/>
                </a:cubicBezTo>
                <a:cubicBezTo>
                  <a:pt x="278205" y="48430"/>
                  <a:pt x="290777" y="54281"/>
                  <a:pt x="433633" y="56561"/>
                </a:cubicBezTo>
                <a:lnTo>
                  <a:pt x="2026763" y="75415"/>
                </a:lnTo>
                <a:lnTo>
                  <a:pt x="2394408" y="84842"/>
                </a:lnTo>
                <a:lnTo>
                  <a:pt x="2988297" y="103695"/>
                </a:lnTo>
                <a:cubicBezTo>
                  <a:pt x="3035431" y="106837"/>
                  <a:pt x="3103497" y="73816"/>
                  <a:pt x="3129699" y="113122"/>
                </a:cubicBezTo>
                <a:cubicBezTo>
                  <a:pt x="3152624" y="147511"/>
                  <a:pt x="3047772" y="124359"/>
                  <a:pt x="3007150" y="131976"/>
                </a:cubicBezTo>
                <a:cubicBezTo>
                  <a:pt x="2997384" y="133807"/>
                  <a:pt x="2988510" y="138992"/>
                  <a:pt x="2978870" y="141402"/>
                </a:cubicBezTo>
                <a:cubicBezTo>
                  <a:pt x="2938198" y="151570"/>
                  <a:pt x="2897345" y="161046"/>
                  <a:pt x="2856321" y="169683"/>
                </a:cubicBezTo>
                <a:cubicBezTo>
                  <a:pt x="2837618" y="173621"/>
                  <a:pt x="2818419" y="174964"/>
                  <a:pt x="2799761" y="179110"/>
                </a:cubicBezTo>
                <a:cubicBezTo>
                  <a:pt x="2761819" y="187542"/>
                  <a:pt x="2723927" y="196423"/>
                  <a:pt x="2686639" y="207390"/>
                </a:cubicBezTo>
                <a:cubicBezTo>
                  <a:pt x="2670405" y="212165"/>
                  <a:pt x="2655993" y="222439"/>
                  <a:pt x="2639505" y="226244"/>
                </a:cubicBezTo>
                <a:cubicBezTo>
                  <a:pt x="2574051" y="241349"/>
                  <a:pt x="2507304" y="250251"/>
                  <a:pt x="2441542" y="263951"/>
                </a:cubicBezTo>
                <a:cubicBezTo>
                  <a:pt x="2379189" y="276941"/>
                  <a:pt x="2451303" y="271665"/>
                  <a:pt x="2375554" y="282804"/>
                </a:cubicBezTo>
                <a:cubicBezTo>
                  <a:pt x="2281464" y="296641"/>
                  <a:pt x="2186006" y="301862"/>
                  <a:pt x="2092750" y="320512"/>
                </a:cubicBezTo>
                <a:cubicBezTo>
                  <a:pt x="2077039" y="323654"/>
                  <a:pt x="2061522" y="328010"/>
                  <a:pt x="2045616" y="329938"/>
                </a:cubicBezTo>
                <a:cubicBezTo>
                  <a:pt x="1957772" y="340586"/>
                  <a:pt x="1869510" y="347571"/>
                  <a:pt x="1781666" y="358219"/>
                </a:cubicBezTo>
                <a:cubicBezTo>
                  <a:pt x="1765760" y="360147"/>
                  <a:pt x="1750466" y="365969"/>
                  <a:pt x="1734532" y="367646"/>
                </a:cubicBezTo>
                <a:cubicBezTo>
                  <a:pt x="1630982" y="378546"/>
                  <a:pt x="1527142" y="386499"/>
                  <a:pt x="1423447" y="395926"/>
                </a:cubicBezTo>
                <a:cubicBezTo>
                  <a:pt x="1329502" y="414715"/>
                  <a:pt x="1425818" y="396867"/>
                  <a:pt x="1291472" y="414780"/>
                </a:cubicBezTo>
                <a:lnTo>
                  <a:pt x="1093509" y="443060"/>
                </a:lnTo>
                <a:cubicBezTo>
                  <a:pt x="1068413" y="446522"/>
                  <a:pt x="1043125" y="448576"/>
                  <a:pt x="1018095" y="452487"/>
                </a:cubicBezTo>
                <a:cubicBezTo>
                  <a:pt x="942557" y="464290"/>
                  <a:pt x="867115" y="476754"/>
                  <a:pt x="791851" y="490194"/>
                </a:cubicBezTo>
                <a:cubicBezTo>
                  <a:pt x="779097" y="492472"/>
                  <a:pt x="767014" y="498136"/>
                  <a:pt x="754144" y="499621"/>
                </a:cubicBezTo>
                <a:cubicBezTo>
                  <a:pt x="685186" y="507578"/>
                  <a:pt x="615884" y="512190"/>
                  <a:pt x="546754" y="518475"/>
                </a:cubicBezTo>
                <a:cubicBezTo>
                  <a:pt x="524758" y="524759"/>
                  <a:pt x="503433" y="534237"/>
                  <a:pt x="480767" y="537328"/>
                </a:cubicBezTo>
                <a:cubicBezTo>
                  <a:pt x="433962" y="543710"/>
                  <a:pt x="386426" y="542663"/>
                  <a:pt x="339365" y="546755"/>
                </a:cubicBezTo>
                <a:cubicBezTo>
                  <a:pt x="314126" y="548950"/>
                  <a:pt x="289088" y="553040"/>
                  <a:pt x="263950" y="556182"/>
                </a:cubicBezTo>
                <a:cubicBezTo>
                  <a:pt x="674453" y="693016"/>
                  <a:pt x="256392" y="556897"/>
                  <a:pt x="1498862" y="575035"/>
                </a:cubicBezTo>
                <a:cubicBezTo>
                  <a:pt x="1527313" y="575450"/>
                  <a:pt x="1555288" y="582966"/>
                  <a:pt x="1583703" y="584462"/>
                </a:cubicBezTo>
                <a:cubicBezTo>
                  <a:pt x="1674757" y="589254"/>
                  <a:pt x="1765954" y="590747"/>
                  <a:pt x="1857080" y="593889"/>
                </a:cubicBezTo>
                <a:cubicBezTo>
                  <a:pt x="1916100" y="608644"/>
                  <a:pt x="1895730" y="605340"/>
                  <a:pt x="1979629" y="612743"/>
                </a:cubicBezTo>
                <a:lnTo>
                  <a:pt x="2215299" y="631596"/>
                </a:lnTo>
                <a:cubicBezTo>
                  <a:pt x="2231010" y="634738"/>
                  <a:pt x="2246889" y="637137"/>
                  <a:pt x="2262433" y="641023"/>
                </a:cubicBezTo>
                <a:cubicBezTo>
                  <a:pt x="2272073" y="643433"/>
                  <a:pt x="2280896" y="648916"/>
                  <a:pt x="2290713" y="650450"/>
                </a:cubicBezTo>
                <a:cubicBezTo>
                  <a:pt x="2462341" y="677267"/>
                  <a:pt x="2563381" y="688074"/>
                  <a:pt x="2724346" y="707011"/>
                </a:cubicBezTo>
                <a:cubicBezTo>
                  <a:pt x="2794712" y="730464"/>
                  <a:pt x="2711894" y="704342"/>
                  <a:pt x="2856321" y="735291"/>
                </a:cubicBezTo>
                <a:cubicBezTo>
                  <a:pt x="2866037" y="737373"/>
                  <a:pt x="2875175" y="741576"/>
                  <a:pt x="2884602" y="744718"/>
                </a:cubicBezTo>
                <a:cubicBezTo>
                  <a:pt x="2798832" y="801895"/>
                  <a:pt x="2882334" y="753235"/>
                  <a:pt x="2658358" y="772998"/>
                </a:cubicBezTo>
                <a:cubicBezTo>
                  <a:pt x="2617188" y="776631"/>
                  <a:pt x="2576821" y="786726"/>
                  <a:pt x="2535810" y="791852"/>
                </a:cubicBezTo>
                <a:cubicBezTo>
                  <a:pt x="2451106" y="802440"/>
                  <a:pt x="2366127" y="810705"/>
                  <a:pt x="2281286" y="820132"/>
                </a:cubicBezTo>
                <a:cubicBezTo>
                  <a:pt x="2154221" y="862489"/>
                  <a:pt x="2259630" y="829444"/>
                  <a:pt x="1941921" y="867266"/>
                </a:cubicBezTo>
                <a:cubicBezTo>
                  <a:pt x="1854944" y="877620"/>
                  <a:pt x="1599108" y="903352"/>
                  <a:pt x="1583703" y="904974"/>
                </a:cubicBezTo>
                <a:cubicBezTo>
                  <a:pt x="1555405" y="907953"/>
                  <a:pt x="1526929" y="909722"/>
                  <a:pt x="1498862" y="914400"/>
                </a:cubicBezTo>
                <a:cubicBezTo>
                  <a:pt x="1480008" y="917542"/>
                  <a:pt x="1461375" y="922596"/>
                  <a:pt x="1442301" y="923827"/>
                </a:cubicBezTo>
                <a:cubicBezTo>
                  <a:pt x="1363845" y="928889"/>
                  <a:pt x="1285188" y="930112"/>
                  <a:pt x="1206631" y="933254"/>
                </a:cubicBezTo>
                <a:lnTo>
                  <a:pt x="1112363" y="942681"/>
                </a:lnTo>
                <a:lnTo>
                  <a:pt x="791851" y="970961"/>
                </a:lnTo>
                <a:cubicBezTo>
                  <a:pt x="772832" y="972863"/>
                  <a:pt x="754341" y="978843"/>
                  <a:pt x="735290" y="980388"/>
                </a:cubicBezTo>
                <a:cubicBezTo>
                  <a:pt x="637997" y="988277"/>
                  <a:pt x="540470" y="992957"/>
                  <a:pt x="443060" y="999242"/>
                </a:cubicBezTo>
                <a:cubicBezTo>
                  <a:pt x="402468" y="1007360"/>
                  <a:pt x="381568" y="1012066"/>
                  <a:pt x="339365" y="1018095"/>
                </a:cubicBezTo>
                <a:lnTo>
                  <a:pt x="197963" y="1036949"/>
                </a:lnTo>
                <a:cubicBezTo>
                  <a:pt x="179041" y="1039652"/>
                  <a:pt x="159996" y="1041949"/>
                  <a:pt x="141402" y="1046376"/>
                </a:cubicBezTo>
                <a:cubicBezTo>
                  <a:pt x="93947" y="1057675"/>
                  <a:pt x="0" y="1084083"/>
                  <a:pt x="0" y="1084083"/>
                </a:cubicBezTo>
                <a:cubicBezTo>
                  <a:pt x="46191" y="1114877"/>
                  <a:pt x="13718" y="1098815"/>
                  <a:pt x="84841" y="1112363"/>
                </a:cubicBezTo>
                <a:lnTo>
                  <a:pt x="226243" y="1140644"/>
                </a:lnTo>
                <a:cubicBezTo>
                  <a:pt x="245019" y="1144220"/>
                  <a:pt x="263718" y="1149038"/>
                  <a:pt x="282804" y="1150070"/>
                </a:cubicBezTo>
                <a:cubicBezTo>
                  <a:pt x="380123" y="1155330"/>
                  <a:pt x="477652" y="1155602"/>
                  <a:pt x="575035" y="1159497"/>
                </a:cubicBezTo>
                <a:lnTo>
                  <a:pt x="989814" y="1178351"/>
                </a:lnTo>
                <a:cubicBezTo>
                  <a:pt x="1183082" y="1210563"/>
                  <a:pt x="982436" y="1179851"/>
                  <a:pt x="1442301" y="1197204"/>
                </a:cubicBezTo>
                <a:cubicBezTo>
                  <a:pt x="1476984" y="1198513"/>
                  <a:pt x="1511328" y="1204980"/>
                  <a:pt x="1545996" y="1206631"/>
                </a:cubicBezTo>
                <a:cubicBezTo>
                  <a:pt x="1727336" y="1215266"/>
                  <a:pt x="1845580" y="1212603"/>
                  <a:pt x="2017336" y="1225485"/>
                </a:cubicBezTo>
                <a:cubicBezTo>
                  <a:pt x="2083437" y="1230442"/>
                  <a:pt x="2149679" y="1234964"/>
                  <a:pt x="2215299" y="1244338"/>
                </a:cubicBezTo>
                <a:cubicBezTo>
                  <a:pt x="2303776" y="1256978"/>
                  <a:pt x="2391315" y="1275485"/>
                  <a:pt x="2479249" y="1291473"/>
                </a:cubicBezTo>
                <a:cubicBezTo>
                  <a:pt x="2542711" y="1303012"/>
                  <a:pt x="2556632" y="1307130"/>
                  <a:pt x="2630078" y="1338607"/>
                </a:cubicBezTo>
                <a:cubicBezTo>
                  <a:pt x="2640491" y="1343070"/>
                  <a:pt x="2648931" y="1351176"/>
                  <a:pt x="2658358" y="1357460"/>
                </a:cubicBezTo>
                <a:cubicBezTo>
                  <a:pt x="2661500" y="1366887"/>
                  <a:pt x="2672229" y="1376853"/>
                  <a:pt x="2667785" y="1385741"/>
                </a:cubicBezTo>
                <a:cubicBezTo>
                  <a:pt x="2646852" y="1427608"/>
                  <a:pt x="2511136" y="1441352"/>
                  <a:pt x="2507530" y="1442301"/>
                </a:cubicBezTo>
                <a:cubicBezTo>
                  <a:pt x="2488311" y="1447359"/>
                  <a:pt x="2470599" y="1458056"/>
                  <a:pt x="2450969" y="1461155"/>
                </a:cubicBezTo>
                <a:lnTo>
                  <a:pt x="2271860" y="1489435"/>
                </a:lnTo>
                <a:cubicBezTo>
                  <a:pt x="2259095" y="1491655"/>
                  <a:pt x="2247008" y="1497255"/>
                  <a:pt x="2234152" y="1498862"/>
                </a:cubicBezTo>
                <a:cubicBezTo>
                  <a:pt x="2121213" y="1512979"/>
                  <a:pt x="2007909" y="1524000"/>
                  <a:pt x="1894787" y="1536569"/>
                </a:cubicBezTo>
                <a:cubicBezTo>
                  <a:pt x="1866507" y="1539711"/>
                  <a:pt x="1838381" y="1544943"/>
                  <a:pt x="1809946" y="1545996"/>
                </a:cubicBezTo>
                <a:lnTo>
                  <a:pt x="1555422" y="1555423"/>
                </a:lnTo>
                <a:cubicBezTo>
                  <a:pt x="1452030" y="1576102"/>
                  <a:pt x="1574080" y="1553286"/>
                  <a:pt x="1414020" y="1574277"/>
                </a:cubicBezTo>
                <a:cubicBezTo>
                  <a:pt x="1253635" y="1595311"/>
                  <a:pt x="1094208" y="1624168"/>
                  <a:pt x="933253" y="1640264"/>
                </a:cubicBezTo>
                <a:cubicBezTo>
                  <a:pt x="782359" y="1655354"/>
                  <a:pt x="870371" y="1646204"/>
                  <a:pt x="669303" y="1668545"/>
                </a:cubicBezTo>
                <a:cubicBezTo>
                  <a:pt x="525834" y="1709535"/>
                  <a:pt x="691121" y="1664234"/>
                  <a:pt x="509047" y="1706252"/>
                </a:cubicBezTo>
                <a:cubicBezTo>
                  <a:pt x="499365" y="1708486"/>
                  <a:pt x="490467" y="1713523"/>
                  <a:pt x="480767" y="1715679"/>
                </a:cubicBezTo>
                <a:cubicBezTo>
                  <a:pt x="462108" y="1719825"/>
                  <a:pt x="443060" y="1721964"/>
                  <a:pt x="424206" y="1725106"/>
                </a:cubicBezTo>
                <a:cubicBezTo>
                  <a:pt x="421064" y="1734533"/>
                  <a:pt x="414779" y="1743449"/>
                  <a:pt x="414779" y="1753386"/>
                </a:cubicBezTo>
                <a:cubicBezTo>
                  <a:pt x="414779" y="1778662"/>
                  <a:pt x="430772" y="1791834"/>
                  <a:pt x="452486" y="1800520"/>
                </a:cubicBezTo>
                <a:cubicBezTo>
                  <a:pt x="551026" y="1839936"/>
                  <a:pt x="555868" y="1839056"/>
                  <a:pt x="650449" y="1847654"/>
                </a:cubicBezTo>
                <a:cubicBezTo>
                  <a:pt x="725814" y="1854506"/>
                  <a:pt x="801026" y="1865307"/>
                  <a:pt x="876693" y="1866508"/>
                </a:cubicBezTo>
                <a:lnTo>
                  <a:pt x="2064470" y="1885361"/>
                </a:lnTo>
                <a:cubicBezTo>
                  <a:pt x="2139466" y="1892861"/>
                  <a:pt x="2251358" y="1903497"/>
                  <a:pt x="2318994" y="1913642"/>
                </a:cubicBezTo>
                <a:cubicBezTo>
                  <a:pt x="2328821" y="1915116"/>
                  <a:pt x="2337429" y="1921725"/>
                  <a:pt x="2347274" y="1923068"/>
                </a:cubicBezTo>
                <a:cubicBezTo>
                  <a:pt x="2406756" y="1931179"/>
                  <a:pt x="2466680" y="1935637"/>
                  <a:pt x="2526383" y="1941922"/>
                </a:cubicBezTo>
                <a:cubicBezTo>
                  <a:pt x="2554313" y="1948905"/>
                  <a:pt x="2640839" y="1969513"/>
                  <a:pt x="2648932" y="1979629"/>
                </a:cubicBezTo>
                <a:cubicBezTo>
                  <a:pt x="2650040" y="1981014"/>
                  <a:pt x="2584104" y="2005557"/>
                  <a:pt x="2573517" y="2007910"/>
                </a:cubicBezTo>
                <a:cubicBezTo>
                  <a:pt x="2526594" y="2018337"/>
                  <a:pt x="2479528" y="2028288"/>
                  <a:pt x="2432115" y="2036190"/>
                </a:cubicBezTo>
                <a:cubicBezTo>
                  <a:pt x="2413261" y="2039332"/>
                  <a:pt x="2394297" y="2041868"/>
                  <a:pt x="2375554" y="2045617"/>
                </a:cubicBezTo>
                <a:cubicBezTo>
                  <a:pt x="2362850" y="2048158"/>
                  <a:pt x="2350581" y="2052656"/>
                  <a:pt x="2337847" y="2055044"/>
                </a:cubicBezTo>
                <a:cubicBezTo>
                  <a:pt x="2300275" y="2062089"/>
                  <a:pt x="2262371" y="2067254"/>
                  <a:pt x="2224726" y="2073897"/>
                </a:cubicBezTo>
                <a:cubicBezTo>
                  <a:pt x="2088521" y="2097933"/>
                  <a:pt x="2222099" y="2092914"/>
                  <a:pt x="1923068" y="2111604"/>
                </a:cubicBezTo>
                <a:lnTo>
                  <a:pt x="1772239" y="2121031"/>
                </a:lnTo>
                <a:lnTo>
                  <a:pt x="1527142" y="2139885"/>
                </a:lnTo>
                <a:cubicBezTo>
                  <a:pt x="1501906" y="2142112"/>
                  <a:pt x="1476948" y="2146910"/>
                  <a:pt x="1451728" y="2149312"/>
                </a:cubicBezTo>
                <a:cubicBezTo>
                  <a:pt x="1410942" y="2153196"/>
                  <a:pt x="1370029" y="2155596"/>
                  <a:pt x="1329179" y="2158738"/>
                </a:cubicBezTo>
                <a:cubicBezTo>
                  <a:pt x="1319752" y="2161880"/>
                  <a:pt x="1310643" y="2166216"/>
                  <a:pt x="1300899" y="2168165"/>
                </a:cubicBezTo>
                <a:cubicBezTo>
                  <a:pt x="1251543" y="2178036"/>
                  <a:pt x="1254338" y="2177592"/>
                  <a:pt x="1225484" y="2177592"/>
                </a:cubicBezTo>
              </a:path>
            </a:pathLst>
          </a:custGeom>
          <a:noFill/>
          <a:ln w="127000" cap="rnd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64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coroutines</a:t>
            </a:r>
            <a:r>
              <a:rPr lang="ru-RU" dirty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38429" y="1627548"/>
            <a:ext cx="360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subroutines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38428" y="4144923"/>
            <a:ext cx="360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</a:rPr>
              <a:t>stackless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38428" y="4144923"/>
            <a:ext cx="360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</a:rPr>
              <a:t>stackful</a:t>
            </a:r>
            <a:endParaRPr lang="en-US" sz="4800" dirty="0">
              <a:solidFill>
                <a:schemeClr val="tx1"/>
              </a:solidFill>
            </a:endParaRP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(fibers)</a:t>
            </a:r>
          </a:p>
        </p:txBody>
      </p:sp>
      <p:sp>
        <p:nvSpPr>
          <p:cNvPr id="6" name="Rectangle 5"/>
          <p:cNvSpPr/>
          <p:nvPr/>
        </p:nvSpPr>
        <p:spPr>
          <a:xfrm>
            <a:off x="6684247" y="1627548"/>
            <a:ext cx="360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</a:rPr>
              <a:t>coroutines</a:t>
            </a:r>
            <a:endParaRPr lang="en-US" sz="3600" dirty="0">
              <a:solidFill>
                <a:schemeClr val="tx1"/>
              </a:solidFill>
            </a:endParaRPr>
          </a:p>
        </p:txBody>
      </p:sp>
      <p:cxnSp>
        <p:nvCxnSpPr>
          <p:cNvPr id="19" name="Curved Connector 18"/>
          <p:cNvCxnSpPr>
            <a:stCxn id="6" idx="2"/>
            <a:endCxn id="8" idx="0"/>
          </p:cNvCxnSpPr>
          <p:nvPr/>
        </p:nvCxnSpPr>
        <p:spPr>
          <a:xfrm rot="5400000">
            <a:off x="5972651" y="1633326"/>
            <a:ext cx="1077375" cy="3945819"/>
          </a:xfrm>
          <a:prstGeom prst="curvedConnector3">
            <a:avLst>
              <a:gd name="adj1" fmla="val 50000"/>
            </a:avLst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>
            <a:stCxn id="6" idx="2"/>
            <a:endCxn id="7" idx="0"/>
          </p:cNvCxnSpPr>
          <p:nvPr/>
        </p:nvCxnSpPr>
        <p:spPr>
          <a:xfrm rot="16200000" flipH="1">
            <a:off x="8222650" y="3329144"/>
            <a:ext cx="1077375" cy="554181"/>
          </a:xfrm>
          <a:prstGeom prst="curvedConnector3">
            <a:avLst>
              <a:gd name="adj1" fmla="val 50000"/>
            </a:avLst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238429" y="5584922"/>
            <a:ext cx="36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currently in C++</a:t>
            </a:r>
          </a:p>
        </p:txBody>
      </p:sp>
    </p:spTree>
    <p:extLst>
      <p:ext uri="{BB962C8B-B14F-4D97-AF65-F5344CB8AC3E}">
        <p14:creationId xmlns:p14="http://schemas.microsoft.com/office/powerpoint/2010/main" val="328862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7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74CF15-7DDA-4015-96D5-52C8072B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coroutines</a:t>
            </a:r>
            <a:r>
              <a:rPr lang="ru-RU" dirty="0"/>
              <a:t>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04C6F2-FB38-4823-9182-E58F84B91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000"/>
            <a:ext cx="10764000" cy="478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Any function in which any of these are used</a:t>
            </a:r>
            <a:endParaRPr lang="ru-RU" sz="3200" dirty="0"/>
          </a:p>
          <a:p>
            <a:pPr marL="457200" lvl="1" indent="0">
              <a:buNone/>
            </a:pPr>
            <a:r>
              <a:rPr lang="en-US" sz="3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co_await</a:t>
            </a:r>
            <a:endParaRPr lang="en-US" sz="3200" dirty="0">
              <a:solidFill>
                <a:srgbClr val="0000FF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sz="3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co_return</a:t>
            </a:r>
            <a:endParaRPr lang="en-US" sz="3200" dirty="0">
              <a:solidFill>
                <a:srgbClr val="0000FF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sz="3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co_yield</a:t>
            </a:r>
            <a:endParaRPr lang="ru-RU" sz="3200" dirty="0">
              <a:solidFill>
                <a:srgbClr val="0000FF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3200" dirty="0"/>
              <a:t>Is an implementation detail, does not affect function signature.</a:t>
            </a:r>
            <a:endParaRPr lang="ru-RU" sz="3200" dirty="0"/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r>
              <a:rPr lang="en-US" sz="3200" dirty="0">
                <a:latin typeface="Consolas" panose="020B0609020204030204" pitchFamily="49" charset="0"/>
              </a:rPr>
              <a:t>std::</a:t>
            </a:r>
            <a:r>
              <a:rPr lang="en-US" sz="3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future</a:t>
            </a:r>
            <a:r>
              <a:rPr lang="en-US" sz="3200" dirty="0">
                <a:latin typeface="Consolas" panose="020B0609020204030204" pitchFamily="49" charset="0"/>
              </a:rPr>
              <a:t>&lt;std::</a:t>
            </a:r>
            <a:r>
              <a:rPr lang="en-US" sz="3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sz="3200" dirty="0">
                <a:latin typeface="Consolas" panose="020B0609020204030204" pitchFamily="49" charset="0"/>
              </a:rPr>
              <a:t>&gt; </a:t>
            </a:r>
            <a:r>
              <a:rPr lang="en-US" sz="3200" dirty="0" err="1">
                <a:latin typeface="Consolas" panose="020B0609020204030204" pitchFamily="49" charset="0"/>
              </a:rPr>
              <a:t>makeSandwichesAsync</a:t>
            </a:r>
            <a:r>
              <a:rPr lang="en-US" sz="3200" dirty="0">
                <a:latin typeface="Consolas" panose="020B0609020204030204" pitchFamily="49" charset="0"/>
              </a:rPr>
              <a:t>();</a:t>
            </a:r>
            <a:endParaRPr lang="ru-RU" sz="32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3200" dirty="0"/>
              <a:t>May be a coroutine, may be not.</a:t>
            </a:r>
            <a:endParaRPr lang="ru-RU" sz="32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292F5A-C91D-4CB0-A5B1-80F904385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4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E7C57-E34E-44F8-9B78-6D5FF2027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"behind the curtains"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0455AC-7E80-44FA-9AB1-F8D33414A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000"/>
            <a:ext cx="11160000" cy="540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co_await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boilWaterAsync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std::experimental::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coroutine_handle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&lt;&gt;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coroutineHandle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awaitable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co_await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boilWaterAsync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());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(!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awaitable.await_ready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()) 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awaitable.await_suspend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coroutineHandle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//suspend &amp; resume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awaitable.await_resume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40DF3C-F38C-42F1-87A4-E18B12C10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 smtClean="0"/>
              <a:t>33</a:t>
            </a:fld>
            <a:endParaRPr lang="en-US"/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5CBBABA1-1D39-4995-9F51-A19DEA3D5D4D}"/>
              </a:ext>
            </a:extLst>
          </p:cNvPr>
          <p:cNvSpPr/>
          <p:nvPr/>
        </p:nvSpPr>
        <p:spPr>
          <a:xfrm>
            <a:off x="3067050" y="1885950"/>
            <a:ext cx="247650" cy="499973"/>
          </a:xfrm>
          <a:prstGeom prst="down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72232725-6D81-4D7B-91B2-7E1990992B39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9090025" y="2105025"/>
            <a:ext cx="495300" cy="390525"/>
          </a:xfrm>
          <a:prstGeom prst="line">
            <a:avLst/>
          </a:prstGeom>
          <a:ln w="25400"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7E7E3385-2BEF-4A2F-8717-82C53AF676EF}"/>
              </a:ext>
            </a:extLst>
          </p:cNvPr>
          <p:cNvCxnSpPr>
            <a:cxnSpLocks/>
            <a:stCxn id="17" idx="1"/>
          </p:cNvCxnSpPr>
          <p:nvPr/>
        </p:nvCxnSpPr>
        <p:spPr>
          <a:xfrm flipH="1" flipV="1">
            <a:off x="4972052" y="5010152"/>
            <a:ext cx="609598" cy="761986"/>
          </a:xfrm>
          <a:prstGeom prst="line">
            <a:avLst/>
          </a:prstGeom>
          <a:ln w="25400"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Блок-схема: альтернативный процесс 6">
            <a:extLst>
              <a:ext uri="{FF2B5EF4-FFF2-40B4-BE49-F238E27FC236}">
                <a16:creationId xmlns:a16="http://schemas.microsoft.com/office/drawing/2014/main" id="{08912B7B-CF59-4054-87ED-A162EA9FE840}"/>
              </a:ext>
            </a:extLst>
          </p:cNvPr>
          <p:cNvSpPr/>
          <p:nvPr/>
        </p:nvSpPr>
        <p:spPr>
          <a:xfrm>
            <a:off x="6096000" y="1247775"/>
            <a:ext cx="5988050" cy="857250"/>
          </a:xfrm>
          <a:prstGeom prst="flowChartAlternateProcess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from within the coroutine context</a:t>
            </a:r>
            <a:endParaRPr lang="ru-RU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Блок-схема: альтернативный процесс 16">
            <a:extLst>
              <a:ext uri="{FF2B5EF4-FFF2-40B4-BE49-F238E27FC236}">
                <a16:creationId xmlns:a16="http://schemas.microsoft.com/office/drawing/2014/main" id="{0FE74961-2E80-461D-953B-933119AB0EB7}"/>
              </a:ext>
            </a:extLst>
          </p:cNvPr>
          <p:cNvSpPr/>
          <p:nvPr/>
        </p:nvSpPr>
        <p:spPr>
          <a:xfrm>
            <a:off x="5581650" y="5343513"/>
            <a:ext cx="4155018" cy="857250"/>
          </a:xfrm>
          <a:prstGeom prst="flowChartAlternateProcess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schedule continuation</a:t>
            </a:r>
            <a:endParaRPr lang="ru-RU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BF4CC37D-2605-4B0A-BB94-793CD86F9C62}"/>
              </a:ext>
            </a:extLst>
          </p:cNvPr>
          <p:cNvCxnSpPr>
            <a:cxnSpLocks/>
            <a:stCxn id="24" idx="1"/>
          </p:cNvCxnSpPr>
          <p:nvPr/>
        </p:nvCxnSpPr>
        <p:spPr>
          <a:xfrm flipH="1">
            <a:off x="4514851" y="5868445"/>
            <a:ext cx="955796" cy="246605"/>
          </a:xfrm>
          <a:prstGeom prst="line">
            <a:avLst/>
          </a:prstGeom>
          <a:ln w="25400"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Блок-схема: альтернативный процесс 23">
            <a:extLst>
              <a:ext uri="{FF2B5EF4-FFF2-40B4-BE49-F238E27FC236}">
                <a16:creationId xmlns:a16="http://schemas.microsoft.com/office/drawing/2014/main" id="{639897B7-E599-459B-AA95-077D6971BAF4}"/>
              </a:ext>
            </a:extLst>
          </p:cNvPr>
          <p:cNvSpPr/>
          <p:nvPr/>
        </p:nvSpPr>
        <p:spPr>
          <a:xfrm>
            <a:off x="5470647" y="5439820"/>
            <a:ext cx="2758954" cy="857250"/>
          </a:xfrm>
          <a:prstGeom prst="flowChartAlternateProcess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return value</a:t>
            </a:r>
            <a:endParaRPr lang="ru-RU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77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7" grpId="0" animBg="1"/>
      <p:bldP spid="17" grpId="1" animBg="1"/>
      <p:bldP spid="2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FF7E5-B933-484C-BE6B-1A32C82C7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"behind the curtains"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BAF79B-9E28-4015-8CBD-553E49947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boilWaterAndMakeTeaAsync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co_await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boilWaterAsync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ru-RU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co_await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makeTeaAsync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co_return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"tea ready"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EC994D-DAAA-4A04-9156-A8104831C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005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DBAF79B-9E28-4015-8CBD-553E49947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000"/>
            <a:ext cx="11016000" cy="5400000"/>
          </a:xfrm>
        </p:spPr>
        <p:txBody>
          <a:bodyPr>
            <a:no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boilWaterAndMakeTeaAsync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</a:t>
            </a: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p =</a:t>
            </a:r>
            <a:endParaRPr lang="ru-RU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coroutine_traits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promise_type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{};</a:t>
            </a:r>
            <a:endParaRPr lang="ru-RU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returnObject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p.get_return_object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co_await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p.initial_suspend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try</a:t>
            </a:r>
            <a:r>
              <a:rPr lang="ru-RU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co_await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boilWaterAsync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//suspend &amp; resume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co_await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makeTeaAsync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//suspend &amp; resume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p.return_value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"tea ready"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goto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final_suspend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sz="24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co_return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catch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(...) {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p.unhandled_exception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 }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final_suspend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co_await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p.final_suspend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FF7E5-B933-484C-BE6B-1A32C82C7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"behind the curtains"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EC994D-DAAA-4A04-9156-A8104831C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 smtClean="0"/>
              <a:t>35</a:t>
            </a:fld>
            <a:endParaRPr lang="en-US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D2BD473-C97B-4C23-83C7-0F080EA418BC}"/>
              </a:ext>
            </a:extLst>
          </p:cNvPr>
          <p:cNvSpPr/>
          <p:nvPr/>
        </p:nvSpPr>
        <p:spPr>
          <a:xfrm>
            <a:off x="1133475" y="1790700"/>
            <a:ext cx="10286999" cy="752475"/>
          </a:xfrm>
          <a:prstGeom prst="rect">
            <a:avLst/>
          </a:prstGeom>
          <a:noFill/>
          <a:ln w="254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539F6E11-20D7-4EE7-A1E8-2316F8044C87}"/>
              </a:ext>
            </a:extLst>
          </p:cNvPr>
          <p:cNvCxnSpPr>
            <a:cxnSpLocks/>
            <a:stCxn id="7" idx="0"/>
          </p:cNvCxnSpPr>
          <p:nvPr/>
        </p:nvCxnSpPr>
        <p:spPr>
          <a:xfrm flipH="1" flipV="1">
            <a:off x="9182100" y="2543175"/>
            <a:ext cx="233363" cy="419100"/>
          </a:xfrm>
          <a:prstGeom prst="line">
            <a:avLst/>
          </a:prstGeom>
          <a:ln w="25400">
            <a:solidFill>
              <a:srgbClr val="00B050"/>
            </a:solidFill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Блок-схема: альтернативный процесс 6">
            <a:extLst>
              <a:ext uri="{FF2B5EF4-FFF2-40B4-BE49-F238E27FC236}">
                <a16:creationId xmlns:a16="http://schemas.microsoft.com/office/drawing/2014/main" id="{D1EB53BA-7CFE-45BF-9215-E875D3AD92B3}"/>
              </a:ext>
            </a:extLst>
          </p:cNvPr>
          <p:cNvSpPr/>
          <p:nvPr/>
        </p:nvSpPr>
        <p:spPr>
          <a:xfrm>
            <a:off x="6991350" y="2962275"/>
            <a:ext cx="4848225" cy="857250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 of coroutine context</a:t>
            </a:r>
            <a:endParaRPr lang="ru-RU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B119F471-AFDD-43C9-A6D3-351BA51A6E58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2662238" y="2924175"/>
            <a:ext cx="80962" cy="382588"/>
          </a:xfrm>
          <a:prstGeom prst="line">
            <a:avLst/>
          </a:prstGeom>
          <a:ln w="25400"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Блок-схема: альтернативный процесс 12">
            <a:extLst>
              <a:ext uri="{FF2B5EF4-FFF2-40B4-BE49-F238E27FC236}">
                <a16:creationId xmlns:a16="http://schemas.microsoft.com/office/drawing/2014/main" id="{0B63A386-4B03-46C0-8C81-37AD9B2F24DD}"/>
              </a:ext>
            </a:extLst>
          </p:cNvPr>
          <p:cNvSpPr/>
          <p:nvPr/>
        </p:nvSpPr>
        <p:spPr>
          <a:xfrm>
            <a:off x="542925" y="3306763"/>
            <a:ext cx="4238625" cy="1189037"/>
          </a:xfrm>
          <a:prstGeom prst="flowChartAlternateProcess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returned on</a:t>
            </a:r>
            <a:b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first suspension</a:t>
            </a:r>
            <a:endParaRPr lang="ru-RU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6F5FD9C-B3CD-4309-8977-09C8DCE67C48}"/>
              </a:ext>
            </a:extLst>
          </p:cNvPr>
          <p:cNvSpPr/>
          <p:nvPr/>
        </p:nvSpPr>
        <p:spPr>
          <a:xfrm>
            <a:off x="2009777" y="2571750"/>
            <a:ext cx="2171698" cy="352425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:a16="http://schemas.microsoft.com/office/drawing/2014/main" id="{AF912634-9CC6-485C-BC6B-0C9A8690884E}"/>
              </a:ext>
            </a:extLst>
          </p:cNvPr>
          <p:cNvSpPr/>
          <p:nvPr/>
        </p:nvSpPr>
        <p:spPr>
          <a:xfrm>
            <a:off x="794957" y="1466850"/>
            <a:ext cx="767143" cy="2352675"/>
          </a:xfrm>
          <a:custGeom>
            <a:avLst/>
            <a:gdLst>
              <a:gd name="connsiteX0" fmla="*/ 14668 w 767143"/>
              <a:gd name="connsiteY0" fmla="*/ 0 h 2352675"/>
              <a:gd name="connsiteX1" fmla="*/ 100393 w 767143"/>
              <a:gd name="connsiteY1" fmla="*/ 1857375 h 2352675"/>
              <a:gd name="connsiteX2" fmla="*/ 767143 w 767143"/>
              <a:gd name="connsiteY2" fmla="*/ 2352675 h 235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7143" h="2352675">
                <a:moveTo>
                  <a:pt x="14668" y="0"/>
                </a:moveTo>
                <a:cubicBezTo>
                  <a:pt x="-5176" y="732631"/>
                  <a:pt x="-25019" y="1465263"/>
                  <a:pt x="100393" y="1857375"/>
                </a:cubicBezTo>
                <a:cubicBezTo>
                  <a:pt x="225805" y="2249487"/>
                  <a:pt x="496474" y="2301081"/>
                  <a:pt x="767143" y="2352675"/>
                </a:cubicBezTo>
              </a:path>
            </a:pathLst>
          </a:custGeom>
          <a:noFill/>
          <a:ln w="25400">
            <a:solidFill>
              <a:srgbClr val="FF0000"/>
            </a:solidFill>
            <a:tailEnd type="triangle" w="lg" len="lg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B1E3C5B3-5969-410F-97AB-36FFFBEC5B67}"/>
              </a:ext>
            </a:extLst>
          </p:cNvPr>
          <p:cNvSpPr/>
          <p:nvPr/>
        </p:nvSpPr>
        <p:spPr>
          <a:xfrm>
            <a:off x="5829300" y="3457575"/>
            <a:ext cx="2095500" cy="276225"/>
          </a:xfrm>
          <a:custGeom>
            <a:avLst/>
            <a:gdLst>
              <a:gd name="connsiteX0" fmla="*/ 0 w 2095500"/>
              <a:gd name="connsiteY0" fmla="*/ 276225 h 276225"/>
              <a:gd name="connsiteX1" fmla="*/ 971550 w 2095500"/>
              <a:gd name="connsiteY1" fmla="*/ 180975 h 276225"/>
              <a:gd name="connsiteX2" fmla="*/ 2095500 w 2095500"/>
              <a:gd name="connsiteY2" fmla="*/ 0 h 27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5500" h="276225">
                <a:moveTo>
                  <a:pt x="0" y="276225"/>
                </a:moveTo>
                <a:cubicBezTo>
                  <a:pt x="311150" y="251618"/>
                  <a:pt x="622300" y="227012"/>
                  <a:pt x="971550" y="180975"/>
                </a:cubicBezTo>
                <a:cubicBezTo>
                  <a:pt x="1320800" y="134937"/>
                  <a:pt x="1708150" y="67468"/>
                  <a:pt x="2095500" y="0"/>
                </a:cubicBezTo>
              </a:path>
            </a:pathLst>
          </a:custGeom>
          <a:noFill/>
          <a:ln w="25400">
            <a:solidFill>
              <a:srgbClr val="00B050"/>
            </a:solidFill>
            <a:prstDash val="sysDot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: фигура 29">
            <a:extLst>
              <a:ext uri="{FF2B5EF4-FFF2-40B4-BE49-F238E27FC236}">
                <a16:creationId xmlns:a16="http://schemas.microsoft.com/office/drawing/2014/main" id="{EC2D57F7-5270-41E8-ADE0-39C9F49A3595}"/>
              </a:ext>
            </a:extLst>
          </p:cNvPr>
          <p:cNvSpPr/>
          <p:nvPr/>
        </p:nvSpPr>
        <p:spPr>
          <a:xfrm>
            <a:off x="1609725" y="2781300"/>
            <a:ext cx="933450" cy="1038225"/>
          </a:xfrm>
          <a:custGeom>
            <a:avLst/>
            <a:gdLst>
              <a:gd name="connsiteX0" fmla="*/ 0 w 933450"/>
              <a:gd name="connsiteY0" fmla="*/ 1038225 h 1038225"/>
              <a:gd name="connsiteX1" fmla="*/ 200025 w 933450"/>
              <a:gd name="connsiteY1" fmla="*/ 428625 h 1038225"/>
              <a:gd name="connsiteX2" fmla="*/ 933450 w 933450"/>
              <a:gd name="connsiteY2" fmla="*/ 0 h 1038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3450" h="1038225">
                <a:moveTo>
                  <a:pt x="0" y="1038225"/>
                </a:moveTo>
                <a:cubicBezTo>
                  <a:pt x="22225" y="819943"/>
                  <a:pt x="44450" y="601662"/>
                  <a:pt x="200025" y="428625"/>
                </a:cubicBezTo>
                <a:cubicBezTo>
                  <a:pt x="355600" y="255587"/>
                  <a:pt x="644525" y="127793"/>
                  <a:pt x="933450" y="0"/>
                </a:cubicBezTo>
              </a:path>
            </a:pathLst>
          </a:custGeom>
          <a:noFill/>
          <a:ln w="25400">
            <a:solidFill>
              <a:srgbClr val="FF0000"/>
            </a:solidFill>
            <a:prstDash val="sysDot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олилиния: фигура 30">
            <a:extLst>
              <a:ext uri="{FF2B5EF4-FFF2-40B4-BE49-F238E27FC236}">
                <a16:creationId xmlns:a16="http://schemas.microsoft.com/office/drawing/2014/main" id="{CD0AC7E5-EF02-4E98-95F0-E46A230D60DB}"/>
              </a:ext>
            </a:extLst>
          </p:cNvPr>
          <p:cNvSpPr/>
          <p:nvPr/>
        </p:nvSpPr>
        <p:spPr>
          <a:xfrm>
            <a:off x="723900" y="2809875"/>
            <a:ext cx="1876425" cy="1714500"/>
          </a:xfrm>
          <a:custGeom>
            <a:avLst/>
            <a:gdLst>
              <a:gd name="connsiteX0" fmla="*/ 1876425 w 1876425"/>
              <a:gd name="connsiteY0" fmla="*/ 0 h 1714500"/>
              <a:gd name="connsiteX1" fmla="*/ 1562100 w 1876425"/>
              <a:gd name="connsiteY1" fmla="*/ 809625 h 1714500"/>
              <a:gd name="connsiteX2" fmla="*/ 942975 w 1876425"/>
              <a:gd name="connsiteY2" fmla="*/ 1419225 h 1714500"/>
              <a:gd name="connsiteX3" fmla="*/ 0 w 1876425"/>
              <a:gd name="connsiteY3" fmla="*/ 171450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6425" h="1714500">
                <a:moveTo>
                  <a:pt x="1876425" y="0"/>
                </a:moveTo>
                <a:cubicBezTo>
                  <a:pt x="1797050" y="286544"/>
                  <a:pt x="1717675" y="573088"/>
                  <a:pt x="1562100" y="809625"/>
                </a:cubicBezTo>
                <a:cubicBezTo>
                  <a:pt x="1406525" y="1046163"/>
                  <a:pt x="1203325" y="1268412"/>
                  <a:pt x="942975" y="1419225"/>
                </a:cubicBezTo>
                <a:cubicBezTo>
                  <a:pt x="682625" y="1570038"/>
                  <a:pt x="341312" y="1642269"/>
                  <a:pt x="0" y="1714500"/>
                </a:cubicBezTo>
              </a:path>
            </a:pathLst>
          </a:custGeom>
          <a:noFill/>
          <a:ln w="25400">
            <a:solidFill>
              <a:srgbClr val="FF0000"/>
            </a:solidFill>
            <a:tailEnd type="triangle" w="lg" len="lg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олилиния: фигура 32">
            <a:extLst>
              <a:ext uri="{FF2B5EF4-FFF2-40B4-BE49-F238E27FC236}">
                <a16:creationId xmlns:a16="http://schemas.microsoft.com/office/drawing/2014/main" id="{6B98E1F0-F82B-43B3-A0E1-3F4F3CC92D96}"/>
              </a:ext>
            </a:extLst>
          </p:cNvPr>
          <p:cNvSpPr/>
          <p:nvPr/>
        </p:nvSpPr>
        <p:spPr>
          <a:xfrm>
            <a:off x="3390900" y="3695700"/>
            <a:ext cx="4819650" cy="333375"/>
          </a:xfrm>
          <a:custGeom>
            <a:avLst/>
            <a:gdLst>
              <a:gd name="connsiteX0" fmla="*/ 4819650 w 4819650"/>
              <a:gd name="connsiteY0" fmla="*/ 0 h 333375"/>
              <a:gd name="connsiteX1" fmla="*/ 2286000 w 4819650"/>
              <a:gd name="connsiteY1" fmla="*/ 257175 h 333375"/>
              <a:gd name="connsiteX2" fmla="*/ 0 w 4819650"/>
              <a:gd name="connsiteY2" fmla="*/ 333375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19650" h="333375">
                <a:moveTo>
                  <a:pt x="4819650" y="0"/>
                </a:moveTo>
                <a:cubicBezTo>
                  <a:pt x="3954462" y="100806"/>
                  <a:pt x="3089275" y="201612"/>
                  <a:pt x="2286000" y="257175"/>
                </a:cubicBezTo>
                <a:cubicBezTo>
                  <a:pt x="1482725" y="312738"/>
                  <a:pt x="741362" y="323056"/>
                  <a:pt x="0" y="333375"/>
                </a:cubicBezTo>
              </a:path>
            </a:pathLst>
          </a:custGeom>
          <a:noFill/>
          <a:ln w="25400">
            <a:solidFill>
              <a:srgbClr val="00B050"/>
            </a:solidFill>
            <a:prstDash val="sysDot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олилиния: фигура 34">
            <a:extLst>
              <a:ext uri="{FF2B5EF4-FFF2-40B4-BE49-F238E27FC236}">
                <a16:creationId xmlns:a16="http://schemas.microsoft.com/office/drawing/2014/main" id="{6B7A305A-0895-470A-8F30-FFA44DEF5127}"/>
              </a:ext>
            </a:extLst>
          </p:cNvPr>
          <p:cNvSpPr/>
          <p:nvPr/>
        </p:nvSpPr>
        <p:spPr>
          <a:xfrm>
            <a:off x="3053197" y="4017160"/>
            <a:ext cx="328178" cy="202415"/>
          </a:xfrm>
          <a:custGeom>
            <a:avLst/>
            <a:gdLst>
              <a:gd name="connsiteX0" fmla="*/ 299603 w 328178"/>
              <a:gd name="connsiteY0" fmla="*/ 11915 h 202415"/>
              <a:gd name="connsiteX1" fmla="*/ 51953 w 328178"/>
              <a:gd name="connsiteY1" fmla="*/ 11915 h 202415"/>
              <a:gd name="connsiteX2" fmla="*/ 23378 w 328178"/>
              <a:gd name="connsiteY2" fmla="*/ 135740 h 202415"/>
              <a:gd name="connsiteX3" fmla="*/ 328178 w 328178"/>
              <a:gd name="connsiteY3" fmla="*/ 202415 h 202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178" h="202415">
                <a:moveTo>
                  <a:pt x="299603" y="11915"/>
                </a:moveTo>
                <a:cubicBezTo>
                  <a:pt x="198796" y="1596"/>
                  <a:pt x="97990" y="-8723"/>
                  <a:pt x="51953" y="11915"/>
                </a:cubicBezTo>
                <a:cubicBezTo>
                  <a:pt x="5915" y="32553"/>
                  <a:pt x="-22659" y="103990"/>
                  <a:pt x="23378" y="135740"/>
                </a:cubicBezTo>
                <a:cubicBezTo>
                  <a:pt x="69415" y="167490"/>
                  <a:pt x="198796" y="184952"/>
                  <a:pt x="328178" y="202415"/>
                </a:cubicBezTo>
              </a:path>
            </a:pathLst>
          </a:custGeom>
          <a:noFill/>
          <a:ln w="25400">
            <a:solidFill>
              <a:srgbClr val="00B050"/>
            </a:solidFill>
            <a:tailEnd type="triangle" w="lg" len="lg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олилиния: фигура 35">
            <a:extLst>
              <a:ext uri="{FF2B5EF4-FFF2-40B4-BE49-F238E27FC236}">
                <a16:creationId xmlns:a16="http://schemas.microsoft.com/office/drawing/2014/main" id="{69F0D4E4-1F30-47BD-BB16-5A8A4D97E627}"/>
              </a:ext>
            </a:extLst>
          </p:cNvPr>
          <p:cNvSpPr/>
          <p:nvPr/>
        </p:nvSpPr>
        <p:spPr>
          <a:xfrm>
            <a:off x="3429000" y="4095750"/>
            <a:ext cx="3571875" cy="156622"/>
          </a:xfrm>
          <a:custGeom>
            <a:avLst/>
            <a:gdLst>
              <a:gd name="connsiteX0" fmla="*/ 0 w 3571875"/>
              <a:gd name="connsiteY0" fmla="*/ 142875 h 156622"/>
              <a:gd name="connsiteX1" fmla="*/ 1924050 w 3571875"/>
              <a:gd name="connsiteY1" fmla="*/ 142875 h 156622"/>
              <a:gd name="connsiteX2" fmla="*/ 3571875 w 3571875"/>
              <a:gd name="connsiteY2" fmla="*/ 0 h 156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1875" h="156622">
                <a:moveTo>
                  <a:pt x="0" y="142875"/>
                </a:moveTo>
                <a:cubicBezTo>
                  <a:pt x="664369" y="154781"/>
                  <a:pt x="1328738" y="166687"/>
                  <a:pt x="1924050" y="142875"/>
                </a:cubicBezTo>
                <a:cubicBezTo>
                  <a:pt x="2519362" y="119063"/>
                  <a:pt x="3045618" y="59531"/>
                  <a:pt x="3571875" y="0"/>
                </a:cubicBezTo>
              </a:path>
            </a:pathLst>
          </a:custGeom>
          <a:noFill/>
          <a:ln w="25400">
            <a:solidFill>
              <a:srgbClr val="0070C0"/>
            </a:solidFill>
            <a:prstDash val="sysDot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олилиния: фигура 36">
            <a:extLst>
              <a:ext uri="{FF2B5EF4-FFF2-40B4-BE49-F238E27FC236}">
                <a16:creationId xmlns:a16="http://schemas.microsoft.com/office/drawing/2014/main" id="{C063BE38-B8CF-4DC5-9A24-C89051ABC4C7}"/>
              </a:ext>
            </a:extLst>
          </p:cNvPr>
          <p:cNvSpPr/>
          <p:nvPr/>
        </p:nvSpPr>
        <p:spPr>
          <a:xfrm>
            <a:off x="3781425" y="4181475"/>
            <a:ext cx="3619500" cy="247650"/>
          </a:xfrm>
          <a:custGeom>
            <a:avLst/>
            <a:gdLst>
              <a:gd name="connsiteX0" fmla="*/ 3619500 w 3619500"/>
              <a:gd name="connsiteY0" fmla="*/ 0 h 247650"/>
              <a:gd name="connsiteX1" fmla="*/ 2667000 w 3619500"/>
              <a:gd name="connsiteY1" fmla="*/ 152400 h 247650"/>
              <a:gd name="connsiteX2" fmla="*/ 0 w 3619500"/>
              <a:gd name="connsiteY2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19500" h="247650">
                <a:moveTo>
                  <a:pt x="3619500" y="0"/>
                </a:moveTo>
                <a:cubicBezTo>
                  <a:pt x="3444875" y="55562"/>
                  <a:pt x="3270250" y="111125"/>
                  <a:pt x="2667000" y="152400"/>
                </a:cubicBezTo>
                <a:cubicBezTo>
                  <a:pt x="2063750" y="193675"/>
                  <a:pt x="1031875" y="220662"/>
                  <a:pt x="0" y="247650"/>
                </a:cubicBezTo>
              </a:path>
            </a:pathLst>
          </a:custGeom>
          <a:noFill/>
          <a:ln w="25400">
            <a:solidFill>
              <a:srgbClr val="0070C0"/>
            </a:solidFill>
            <a:prstDash val="sysDot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олилиния: фигура 38">
            <a:extLst>
              <a:ext uri="{FF2B5EF4-FFF2-40B4-BE49-F238E27FC236}">
                <a16:creationId xmlns:a16="http://schemas.microsoft.com/office/drawing/2014/main" id="{7218BB68-D453-4873-81CC-C263FB570BED}"/>
              </a:ext>
            </a:extLst>
          </p:cNvPr>
          <p:cNvSpPr/>
          <p:nvPr/>
        </p:nvSpPr>
        <p:spPr>
          <a:xfrm>
            <a:off x="3558766" y="4427548"/>
            <a:ext cx="6381792" cy="1611302"/>
          </a:xfrm>
          <a:custGeom>
            <a:avLst/>
            <a:gdLst>
              <a:gd name="connsiteX0" fmla="*/ 213134 w 6381792"/>
              <a:gd name="connsiteY0" fmla="*/ 11102 h 1611302"/>
              <a:gd name="connsiteX1" fmla="*/ 32159 w 6381792"/>
              <a:gd name="connsiteY1" fmla="*/ 30152 h 1611302"/>
              <a:gd name="connsiteX2" fmla="*/ 32159 w 6381792"/>
              <a:gd name="connsiteY2" fmla="*/ 268277 h 1611302"/>
              <a:gd name="connsiteX3" fmla="*/ 356009 w 6381792"/>
              <a:gd name="connsiteY3" fmla="*/ 334952 h 1611302"/>
              <a:gd name="connsiteX4" fmla="*/ 5737634 w 6381792"/>
              <a:gd name="connsiteY4" fmla="*/ 325427 h 1611302"/>
              <a:gd name="connsiteX5" fmla="*/ 5899559 w 6381792"/>
              <a:gd name="connsiteY5" fmla="*/ 1230302 h 1611302"/>
              <a:gd name="connsiteX6" fmla="*/ 2270534 w 6381792"/>
              <a:gd name="connsiteY6" fmla="*/ 1611302 h 1611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81792" h="1611302">
                <a:moveTo>
                  <a:pt x="213134" y="11102"/>
                </a:moveTo>
                <a:cubicBezTo>
                  <a:pt x="137727" y="-804"/>
                  <a:pt x="62321" y="-12710"/>
                  <a:pt x="32159" y="30152"/>
                </a:cubicBezTo>
                <a:cubicBezTo>
                  <a:pt x="1997" y="73014"/>
                  <a:pt x="-21816" y="217477"/>
                  <a:pt x="32159" y="268277"/>
                </a:cubicBezTo>
                <a:cubicBezTo>
                  <a:pt x="86134" y="319077"/>
                  <a:pt x="356009" y="334952"/>
                  <a:pt x="356009" y="334952"/>
                </a:cubicBezTo>
                <a:cubicBezTo>
                  <a:pt x="1306921" y="344477"/>
                  <a:pt x="4813709" y="176202"/>
                  <a:pt x="5737634" y="325427"/>
                </a:cubicBezTo>
                <a:cubicBezTo>
                  <a:pt x="6661559" y="474652"/>
                  <a:pt x="6477409" y="1015990"/>
                  <a:pt x="5899559" y="1230302"/>
                </a:cubicBezTo>
                <a:cubicBezTo>
                  <a:pt x="5321709" y="1444614"/>
                  <a:pt x="3796121" y="1527958"/>
                  <a:pt x="2270534" y="1611302"/>
                </a:cubicBezTo>
              </a:path>
            </a:pathLst>
          </a:custGeom>
          <a:noFill/>
          <a:ln w="25400">
            <a:solidFill>
              <a:srgbClr val="0070C0"/>
            </a:solidFill>
            <a:tailEnd type="triangle" w="lg" len="lg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лилиния: фигура 39">
            <a:extLst>
              <a:ext uri="{FF2B5EF4-FFF2-40B4-BE49-F238E27FC236}">
                <a16:creationId xmlns:a16="http://schemas.microsoft.com/office/drawing/2014/main" id="{3DEA2C0C-F252-446C-87D7-71DFDC4FDD55}"/>
              </a:ext>
            </a:extLst>
          </p:cNvPr>
          <p:cNvSpPr/>
          <p:nvPr/>
        </p:nvSpPr>
        <p:spPr>
          <a:xfrm>
            <a:off x="5276850" y="6067425"/>
            <a:ext cx="523875" cy="552450"/>
          </a:xfrm>
          <a:custGeom>
            <a:avLst/>
            <a:gdLst>
              <a:gd name="connsiteX0" fmla="*/ 523875 w 523875"/>
              <a:gd name="connsiteY0" fmla="*/ 0 h 552450"/>
              <a:gd name="connsiteX1" fmla="*/ 180975 w 523875"/>
              <a:gd name="connsiteY1" fmla="*/ 47625 h 552450"/>
              <a:gd name="connsiteX2" fmla="*/ 38100 w 523875"/>
              <a:gd name="connsiteY2" fmla="*/ 228600 h 552450"/>
              <a:gd name="connsiteX3" fmla="*/ 0 w 523875"/>
              <a:gd name="connsiteY3" fmla="*/ 55245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3875" h="552450">
                <a:moveTo>
                  <a:pt x="523875" y="0"/>
                </a:moveTo>
                <a:cubicBezTo>
                  <a:pt x="392906" y="4762"/>
                  <a:pt x="261937" y="9525"/>
                  <a:pt x="180975" y="47625"/>
                </a:cubicBezTo>
                <a:cubicBezTo>
                  <a:pt x="100012" y="85725"/>
                  <a:pt x="68262" y="144463"/>
                  <a:pt x="38100" y="228600"/>
                </a:cubicBezTo>
                <a:cubicBezTo>
                  <a:pt x="7938" y="312737"/>
                  <a:pt x="3969" y="432593"/>
                  <a:pt x="0" y="552450"/>
                </a:cubicBezTo>
              </a:path>
            </a:pathLst>
          </a:custGeom>
          <a:noFill/>
          <a:ln w="25400">
            <a:solidFill>
              <a:srgbClr val="0070C0"/>
            </a:solidFill>
            <a:tailEnd type="triangle" w="lg" len="lg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C3CFA321-D8D7-4B4C-BD58-56AFC92A82A0}"/>
              </a:ext>
            </a:extLst>
          </p:cNvPr>
          <p:cNvSpPr/>
          <p:nvPr/>
        </p:nvSpPr>
        <p:spPr>
          <a:xfrm>
            <a:off x="7946796" y="3436206"/>
            <a:ext cx="397291" cy="249674"/>
          </a:xfrm>
          <a:custGeom>
            <a:avLst/>
            <a:gdLst>
              <a:gd name="connsiteX0" fmla="*/ 0 w 397291"/>
              <a:gd name="connsiteY0" fmla="*/ 32858 h 249674"/>
              <a:gd name="connsiteX1" fmla="*/ 226243 w 397291"/>
              <a:gd name="connsiteY1" fmla="*/ 4578 h 249674"/>
              <a:gd name="connsiteX2" fmla="*/ 395926 w 397291"/>
              <a:gd name="connsiteY2" fmla="*/ 117699 h 249674"/>
              <a:gd name="connsiteX3" fmla="*/ 292231 w 397291"/>
              <a:gd name="connsiteY3" fmla="*/ 249674 h 249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291" h="249674">
                <a:moveTo>
                  <a:pt x="0" y="32858"/>
                </a:moveTo>
                <a:cubicBezTo>
                  <a:pt x="80127" y="11648"/>
                  <a:pt x="160255" y="-9562"/>
                  <a:pt x="226243" y="4578"/>
                </a:cubicBezTo>
                <a:cubicBezTo>
                  <a:pt x="292231" y="18718"/>
                  <a:pt x="384928" y="76850"/>
                  <a:pt x="395926" y="117699"/>
                </a:cubicBezTo>
                <a:cubicBezTo>
                  <a:pt x="406924" y="158548"/>
                  <a:pt x="349577" y="204111"/>
                  <a:pt x="292231" y="249674"/>
                </a:cubicBezTo>
              </a:path>
            </a:pathLst>
          </a:custGeom>
          <a:noFill/>
          <a:ln w="25400">
            <a:solidFill>
              <a:srgbClr val="00B050"/>
            </a:solidFill>
            <a:tailEnd type="triangle" w="lg" len="lg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2BC6BB53-CA6E-405F-97D6-E90F09692E28}"/>
              </a:ext>
            </a:extLst>
          </p:cNvPr>
          <p:cNvSpPr/>
          <p:nvPr/>
        </p:nvSpPr>
        <p:spPr>
          <a:xfrm>
            <a:off x="7004115" y="3968586"/>
            <a:ext cx="615766" cy="207488"/>
          </a:xfrm>
          <a:custGeom>
            <a:avLst/>
            <a:gdLst>
              <a:gd name="connsiteX0" fmla="*/ 0 w 615766"/>
              <a:gd name="connsiteY0" fmla="*/ 122647 h 207488"/>
              <a:gd name="connsiteX1" fmla="*/ 490194 w 615766"/>
              <a:gd name="connsiteY1" fmla="*/ 99 h 207488"/>
              <a:gd name="connsiteX2" fmla="*/ 612743 w 615766"/>
              <a:gd name="connsiteY2" fmla="*/ 103793 h 207488"/>
              <a:gd name="connsiteX3" fmla="*/ 405353 w 615766"/>
              <a:gd name="connsiteY3" fmla="*/ 207488 h 20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5766" h="207488">
                <a:moveTo>
                  <a:pt x="0" y="122647"/>
                </a:moveTo>
                <a:cubicBezTo>
                  <a:pt x="194035" y="62944"/>
                  <a:pt x="388070" y="3241"/>
                  <a:pt x="490194" y="99"/>
                </a:cubicBezTo>
                <a:cubicBezTo>
                  <a:pt x="592318" y="-3043"/>
                  <a:pt x="626883" y="69228"/>
                  <a:pt x="612743" y="103793"/>
                </a:cubicBezTo>
                <a:cubicBezTo>
                  <a:pt x="598603" y="138358"/>
                  <a:pt x="501978" y="172923"/>
                  <a:pt x="405353" y="207488"/>
                </a:cubicBezTo>
              </a:path>
            </a:pathLst>
          </a:custGeom>
          <a:noFill/>
          <a:ln w="25400">
            <a:solidFill>
              <a:srgbClr val="0070C0"/>
            </a:solidFill>
            <a:tailEnd type="triangle" w="lg" len="lg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ight Arrow 10"/>
          <p:cNvSpPr/>
          <p:nvPr/>
        </p:nvSpPr>
        <p:spPr>
          <a:xfrm>
            <a:off x="1260000" y="3766360"/>
            <a:ext cx="228334" cy="219456"/>
          </a:xfrm>
          <a:prstGeom prst="rightArrow">
            <a:avLst/>
          </a:prstGeom>
          <a:solidFill>
            <a:schemeClr val="accent4"/>
          </a:solidFill>
          <a:effectLst>
            <a:glow rad="63500">
              <a:schemeClr val="accent4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788244" y="4476437"/>
            <a:ext cx="7129082" cy="229163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Call stack:</a:t>
            </a:r>
          </a:p>
          <a:p>
            <a:r>
              <a:rPr lang="en-US" sz="2800" dirty="0">
                <a:solidFill>
                  <a:schemeClr val="tx1"/>
                </a:solidFill>
              </a:rPr>
              <a:t>boilWaterAndMakeTeaAsync$_ResumeCoro$2()</a:t>
            </a:r>
          </a:p>
          <a:p>
            <a:r>
              <a:rPr lang="en-US" sz="2800" dirty="0">
                <a:solidFill>
                  <a:schemeClr val="tx1"/>
                </a:solidFill>
              </a:rPr>
              <a:t>boilWaterAndMakeTeaAsync$_InitCoro$1()</a:t>
            </a:r>
          </a:p>
          <a:p>
            <a:r>
              <a:rPr lang="en-US" sz="2800" dirty="0" err="1">
                <a:solidFill>
                  <a:schemeClr val="tx1"/>
                </a:solidFill>
              </a:rPr>
              <a:t>boilWaterAndMakeTeaAsync</a:t>
            </a:r>
            <a:r>
              <a:rPr lang="en-US" sz="2800" dirty="0">
                <a:solidFill>
                  <a:schemeClr val="tx1"/>
                </a:solidFill>
              </a:rPr>
              <a:t>()</a:t>
            </a:r>
          </a:p>
          <a:p>
            <a:r>
              <a:rPr lang="en-US" sz="2800" dirty="0">
                <a:solidFill>
                  <a:schemeClr val="tx1"/>
                </a:solidFill>
              </a:rPr>
              <a:t>main(</a:t>
            </a:r>
            <a:r>
              <a:rPr lang="en-US" sz="2800" dirty="0" err="1">
                <a:solidFill>
                  <a:schemeClr val="tx1"/>
                </a:solidFill>
              </a:rPr>
              <a:t>int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argc</a:t>
            </a:r>
            <a:r>
              <a:rPr lang="en-US" sz="2800" dirty="0">
                <a:solidFill>
                  <a:schemeClr val="tx1"/>
                </a:solidFill>
              </a:rPr>
              <a:t>, char * * </a:t>
            </a:r>
            <a:r>
              <a:rPr lang="en-US" sz="2800" dirty="0" err="1">
                <a:solidFill>
                  <a:schemeClr val="tx1"/>
                </a:solidFill>
              </a:rPr>
              <a:t>argv</a:t>
            </a:r>
            <a:r>
              <a:rPr lang="en-US" sz="28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6" name="Right Arrow 25"/>
          <p:cNvSpPr/>
          <p:nvPr/>
        </p:nvSpPr>
        <p:spPr>
          <a:xfrm>
            <a:off x="1260000" y="4152965"/>
            <a:ext cx="228334" cy="219456"/>
          </a:xfrm>
          <a:prstGeom prst="rightArrow">
            <a:avLst/>
          </a:prstGeom>
          <a:solidFill>
            <a:schemeClr val="accent4"/>
          </a:solidFill>
          <a:effectLst>
            <a:glow rad="63500">
              <a:schemeClr val="accent4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1260000" y="4544076"/>
            <a:ext cx="228334" cy="219456"/>
          </a:xfrm>
          <a:prstGeom prst="rightArrow">
            <a:avLst/>
          </a:prstGeom>
          <a:solidFill>
            <a:schemeClr val="accent4"/>
          </a:solidFill>
          <a:effectLst>
            <a:glow rad="63500">
              <a:schemeClr val="accent4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788244" y="942306"/>
            <a:ext cx="7129082" cy="3128999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Call stack:</a:t>
            </a:r>
          </a:p>
          <a:p>
            <a:r>
              <a:rPr lang="en-US" sz="2800" dirty="0">
                <a:solidFill>
                  <a:schemeClr val="tx1"/>
                </a:solidFill>
              </a:rPr>
              <a:t>boilWaterAndMakeTeaAsync$_ResumeCoro$2()</a:t>
            </a:r>
          </a:p>
          <a:p>
            <a:r>
              <a:rPr lang="en-US" sz="2800" dirty="0" err="1">
                <a:solidFill>
                  <a:schemeClr val="tx1"/>
                </a:solidFill>
              </a:rPr>
              <a:t>std</a:t>
            </a:r>
            <a:r>
              <a:rPr lang="en-US" sz="2800" dirty="0">
                <a:solidFill>
                  <a:schemeClr val="tx1"/>
                </a:solidFill>
              </a:rPr>
              <a:t>::</a:t>
            </a:r>
            <a:r>
              <a:rPr lang="en-US" sz="2800" dirty="0" err="1">
                <a:solidFill>
                  <a:schemeClr val="tx1"/>
                </a:solidFill>
              </a:rPr>
              <a:t>coroutine_handle</a:t>
            </a:r>
            <a:r>
              <a:rPr lang="en-US" sz="2800" dirty="0">
                <a:solidFill>
                  <a:schemeClr val="tx1"/>
                </a:solidFill>
              </a:rPr>
              <a:t>&lt;void&gt;::resume()</a:t>
            </a:r>
          </a:p>
          <a:p>
            <a:r>
              <a:rPr lang="en-US" sz="2800" dirty="0" err="1">
                <a:solidFill>
                  <a:schemeClr val="tx1"/>
                </a:solidFill>
              </a:rPr>
              <a:t>std</a:t>
            </a:r>
            <a:r>
              <a:rPr lang="en-US" sz="2800" dirty="0">
                <a:solidFill>
                  <a:schemeClr val="tx1"/>
                </a:solidFill>
              </a:rPr>
              <a:t>::</a:t>
            </a:r>
            <a:r>
              <a:rPr lang="en-US" sz="2800" dirty="0" err="1">
                <a:solidFill>
                  <a:schemeClr val="tx1"/>
                </a:solidFill>
              </a:rPr>
              <a:t>coroutine_handle</a:t>
            </a:r>
            <a:r>
              <a:rPr lang="en-US" sz="2800" dirty="0">
                <a:solidFill>
                  <a:schemeClr val="tx1"/>
                </a:solidFill>
              </a:rPr>
              <a:t>&lt;void&gt;::operator()()</a:t>
            </a:r>
          </a:p>
          <a:p>
            <a:r>
              <a:rPr lang="en-US" sz="2800" dirty="0">
                <a:solidFill>
                  <a:schemeClr val="tx1"/>
                </a:solidFill>
              </a:rPr>
              <a:t>&lt;task continuation&gt;</a:t>
            </a:r>
          </a:p>
          <a:p>
            <a:r>
              <a:rPr lang="en-US" sz="2800" dirty="0" err="1">
                <a:solidFill>
                  <a:schemeClr val="tx1"/>
                </a:solidFill>
              </a:rPr>
              <a:t>ntdll!TppWorkpExecuteCallback</a:t>
            </a:r>
            <a:r>
              <a:rPr lang="en-US" sz="2800" dirty="0">
                <a:solidFill>
                  <a:schemeClr val="tx1"/>
                </a:solidFill>
              </a:rPr>
              <a:t>()</a:t>
            </a:r>
          </a:p>
          <a:p>
            <a:r>
              <a:rPr lang="en-US" sz="2800" dirty="0" err="1">
                <a:solidFill>
                  <a:schemeClr val="tx1"/>
                </a:solidFill>
              </a:rPr>
              <a:t>ntdll!TppWorkerThread</a:t>
            </a:r>
            <a:r>
              <a:rPr lang="en-US" sz="2800" dirty="0">
                <a:solidFill>
                  <a:schemeClr val="tx1"/>
                </a:solidFill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15572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13" grpId="0" animBg="1"/>
      <p:bldP spid="13" grpId="1" animBg="1"/>
      <p:bldP spid="20" grpId="0" animBg="1"/>
      <p:bldP spid="20" grpId="1" animBg="1"/>
      <p:bldP spid="24" grpId="0" animBg="1"/>
      <p:bldP spid="27" grpId="0" animBg="1"/>
      <p:bldP spid="30" grpId="0" animBg="1"/>
      <p:bldP spid="31" grpId="0" animBg="1"/>
      <p:bldP spid="33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8" grpId="0" animBg="1"/>
      <p:bldP spid="9" grpId="0" animBg="1"/>
      <p:bldP spid="11" grpId="0" animBg="1"/>
      <p:bldP spid="11" grpId="1" animBg="1"/>
      <p:bldP spid="14" grpId="0" animBg="1"/>
      <p:bldP spid="14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29" grpId="2" animBg="1"/>
      <p:bldP spid="29" grpId="3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E7C57-E34E-44F8-9B78-6D5FF2027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"behind the curtains"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0455AC-7E80-44FA-9AB1-F8D33414A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000"/>
            <a:ext cx="11160000" cy="540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co_yield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i="1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expression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co_await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promise.yield_value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i="1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expression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40DF3C-F38C-42F1-87A4-E18B12C10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 smtClean="0"/>
              <a:t>36</a:t>
            </a:fld>
            <a:endParaRPr lang="en-US"/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5CBBABA1-1D39-4995-9F51-A19DEA3D5D4D}"/>
              </a:ext>
            </a:extLst>
          </p:cNvPr>
          <p:cNvSpPr/>
          <p:nvPr/>
        </p:nvSpPr>
        <p:spPr>
          <a:xfrm>
            <a:off x="3067050" y="1885950"/>
            <a:ext cx="247650" cy="499973"/>
          </a:xfrm>
          <a:prstGeom prst="down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6904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282979-2082-407F-91C2-CB2F1F538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Gotta</a:t>
            </a:r>
            <a:r>
              <a:rPr lang="en-US" dirty="0"/>
              <a:t> go faster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FDFA46A-132B-4910-806C-A735428D0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 smtClean="0"/>
              <a:t>37</a:t>
            </a:fld>
            <a:endParaRPr lang="en-US"/>
          </a:p>
        </p:txBody>
      </p:sp>
      <p:pic>
        <p:nvPicPr>
          <p:cNvPr id="2050" name="Picture 2" descr="https://i.imgur.com/rF5pz8N.png">
            <a:extLst>
              <a:ext uri="{FF2B5EF4-FFF2-40B4-BE49-F238E27FC236}">
                <a16:creationId xmlns:a16="http://schemas.microsoft.com/office/drawing/2014/main" id="{61C57DDD-F808-4458-85F9-402128F36E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809626"/>
            <a:ext cx="6048374" cy="604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887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9D83E2-E2DC-4A00-924C-E09D0DED0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std::future</a:t>
            </a:r>
            <a:r>
              <a:rPr lang="ru-RU" dirty="0"/>
              <a:t> </a:t>
            </a:r>
            <a:r>
              <a:rPr lang="en-US" dirty="0"/>
              <a:t>is inefficient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EA8251-E0A8-4CE4-9073-6A7860E83C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 lnSpcReduction="10000"/>
          </a:bodyPr>
          <a:lstStyle/>
          <a:p>
            <a:r>
              <a:rPr lang="en-US" sz="3200" dirty="0"/>
              <a:t>memory allocation for shared state</a:t>
            </a:r>
            <a:endParaRPr lang="ru-RU" sz="3200" dirty="0"/>
          </a:p>
          <a:p>
            <a:r>
              <a:rPr lang="en-US" sz="3200" dirty="0"/>
              <a:t>synchronization</a:t>
            </a:r>
            <a:r>
              <a:rPr lang="ru-RU" sz="3200" dirty="0"/>
              <a:t> (</a:t>
            </a:r>
            <a:r>
              <a:rPr lang="en-US" sz="3200" dirty="0"/>
              <a:t>ref count, get/set)</a:t>
            </a:r>
            <a:endParaRPr lang="ru-RU" sz="3200" dirty="0"/>
          </a:p>
          <a:p>
            <a:r>
              <a:rPr lang="en-US" sz="3200" dirty="0"/>
              <a:t>overhead of continuation scheduling</a:t>
            </a:r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r>
              <a:rPr lang="en-US" sz="3200" dirty="0"/>
              <a:t>proposal</a:t>
            </a:r>
            <a:r>
              <a:rPr lang="ru-RU" sz="3200" dirty="0"/>
              <a:t> </a:t>
            </a:r>
            <a:r>
              <a:rPr lang="en-US" sz="3200" dirty="0">
                <a:hlinkClick r:id="rId3"/>
              </a:rPr>
              <a:t>P1056</a:t>
            </a:r>
            <a:r>
              <a:rPr lang="en-US" sz="3200" dirty="0"/>
              <a:t> in</a:t>
            </a:r>
            <a:br>
              <a:rPr lang="en-US" sz="3200" dirty="0"/>
            </a:br>
            <a:r>
              <a:rPr lang="en-US" sz="3200" dirty="0"/>
              <a:t>the C++ standard</a:t>
            </a:r>
            <a:r>
              <a:rPr lang="ru-RU" sz="3200" dirty="0"/>
              <a:t>:</a:t>
            </a:r>
            <a:r>
              <a:rPr lang="en-US" sz="3200" dirty="0"/>
              <a:t> </a:t>
            </a:r>
            <a:r>
              <a:rPr lang="en-US" sz="3200" dirty="0">
                <a:latin typeface="Consolas" panose="020B0609020204030204" pitchFamily="49" charset="0"/>
              </a:rPr>
              <a:t>std::task</a:t>
            </a:r>
          </a:p>
          <a:p>
            <a:pPr marL="0" indent="0">
              <a:buNone/>
            </a:pPr>
            <a:r>
              <a:rPr lang="en-US" sz="3200" dirty="0">
                <a:hlinkClick r:id="rId4"/>
              </a:rPr>
              <a:t>https://github.com/lewissbaker/cppcoro</a:t>
            </a:r>
            <a:endParaRPr lang="ru-RU" sz="32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267A3C4-1AF1-4410-9DDA-52C4809CA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 smtClean="0"/>
              <a:t>38</a:t>
            </a:fld>
            <a:endParaRPr lang="en-US"/>
          </a:p>
        </p:txBody>
      </p:sp>
      <p:sp>
        <p:nvSpPr>
          <p:cNvPr id="5" name="Flowchart: Process 6">
            <a:extLst>
              <a:ext uri="{FF2B5EF4-FFF2-40B4-BE49-F238E27FC236}">
                <a16:creationId xmlns:a16="http://schemas.microsoft.com/office/drawing/2014/main" id="{81528D14-F0E9-4621-BEBD-6FEEC260D10B}"/>
              </a:ext>
            </a:extLst>
          </p:cNvPr>
          <p:cNvSpPr/>
          <p:nvPr/>
        </p:nvSpPr>
        <p:spPr>
          <a:xfrm>
            <a:off x="5194198" y="3322203"/>
            <a:ext cx="2520000" cy="1080000"/>
          </a:xfrm>
          <a:prstGeom prst="flowChartProcess">
            <a:avLst/>
          </a:prstGeom>
          <a:ln w="254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shared state</a:t>
            </a:r>
          </a:p>
        </p:txBody>
      </p:sp>
      <p:cxnSp>
        <p:nvCxnSpPr>
          <p:cNvPr id="6" name="Straight Arrow Connector 48">
            <a:extLst>
              <a:ext uri="{FF2B5EF4-FFF2-40B4-BE49-F238E27FC236}">
                <a16:creationId xmlns:a16="http://schemas.microsoft.com/office/drawing/2014/main" id="{758D0110-EF19-43D3-8B85-7E26CE2C483B}"/>
              </a:ext>
            </a:extLst>
          </p:cNvPr>
          <p:cNvCxnSpPr>
            <a:stCxn id="8" idx="1"/>
          </p:cNvCxnSpPr>
          <p:nvPr/>
        </p:nvCxnSpPr>
        <p:spPr>
          <a:xfrm flipH="1">
            <a:off x="7714199" y="3216813"/>
            <a:ext cx="1041354" cy="435276"/>
          </a:xfrm>
          <a:prstGeom prst="straightConnector1">
            <a:avLst/>
          </a:prstGeom>
          <a:ln w="25400"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52">
            <a:extLst>
              <a:ext uri="{FF2B5EF4-FFF2-40B4-BE49-F238E27FC236}">
                <a16:creationId xmlns:a16="http://schemas.microsoft.com/office/drawing/2014/main" id="{297648E8-80BE-4617-BA24-6C967FE741A3}"/>
              </a:ext>
            </a:extLst>
          </p:cNvPr>
          <p:cNvCxnSpPr>
            <a:stCxn id="9" idx="1"/>
          </p:cNvCxnSpPr>
          <p:nvPr/>
        </p:nvCxnSpPr>
        <p:spPr>
          <a:xfrm flipH="1" flipV="1">
            <a:off x="7714198" y="4086447"/>
            <a:ext cx="1041355" cy="521134"/>
          </a:xfrm>
          <a:prstGeom prst="straightConnector1">
            <a:avLst/>
          </a:prstGeom>
          <a:ln w="25400"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6860A7F9-4E82-4AEC-B497-62C1FD1B6CA0}"/>
              </a:ext>
            </a:extLst>
          </p:cNvPr>
          <p:cNvSpPr/>
          <p:nvPr/>
        </p:nvSpPr>
        <p:spPr>
          <a:xfrm>
            <a:off x="8755553" y="2676813"/>
            <a:ext cx="3240000" cy="1080000"/>
          </a:xfrm>
          <a:prstGeom prst="flowChartProcess">
            <a:avLst/>
          </a:prstGeom>
          <a:ln w="254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std::promise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209F5918-A06E-461C-A090-19534C355EFE}"/>
              </a:ext>
            </a:extLst>
          </p:cNvPr>
          <p:cNvSpPr/>
          <p:nvPr/>
        </p:nvSpPr>
        <p:spPr>
          <a:xfrm>
            <a:off x="8755553" y="4067581"/>
            <a:ext cx="3240000" cy="1080000"/>
          </a:xfrm>
          <a:prstGeom prst="flowChartProcess">
            <a:avLst/>
          </a:prstGeom>
          <a:ln w="254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std::future</a:t>
            </a:r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BB9D4C2D-2B1E-4DCE-A226-DC91D3D578D5}"/>
              </a:ext>
            </a:extLst>
          </p:cNvPr>
          <p:cNvSpPr/>
          <p:nvPr/>
        </p:nvSpPr>
        <p:spPr>
          <a:xfrm>
            <a:off x="3903137" y="5147581"/>
            <a:ext cx="2150533" cy="59419"/>
          </a:xfrm>
          <a:custGeom>
            <a:avLst/>
            <a:gdLst>
              <a:gd name="connsiteX0" fmla="*/ 0 w 2150533"/>
              <a:gd name="connsiteY0" fmla="*/ 59419 h 59419"/>
              <a:gd name="connsiteX1" fmla="*/ 42333 w 2150533"/>
              <a:gd name="connsiteY1" fmla="*/ 50952 h 59419"/>
              <a:gd name="connsiteX2" fmla="*/ 152400 w 2150533"/>
              <a:gd name="connsiteY2" fmla="*/ 17086 h 59419"/>
              <a:gd name="connsiteX3" fmla="*/ 220133 w 2150533"/>
              <a:gd name="connsiteY3" fmla="*/ 8619 h 59419"/>
              <a:gd name="connsiteX4" fmla="*/ 516466 w 2150533"/>
              <a:gd name="connsiteY4" fmla="*/ 17086 h 59419"/>
              <a:gd name="connsiteX5" fmla="*/ 609600 w 2150533"/>
              <a:gd name="connsiteY5" fmla="*/ 25552 h 59419"/>
              <a:gd name="connsiteX6" fmla="*/ 702733 w 2150533"/>
              <a:gd name="connsiteY6" fmla="*/ 42486 h 59419"/>
              <a:gd name="connsiteX7" fmla="*/ 1202266 w 2150533"/>
              <a:gd name="connsiteY7" fmla="*/ 50952 h 59419"/>
              <a:gd name="connsiteX8" fmla="*/ 1625600 w 2150533"/>
              <a:gd name="connsiteY8" fmla="*/ 42486 h 59419"/>
              <a:gd name="connsiteX9" fmla="*/ 1752600 w 2150533"/>
              <a:gd name="connsiteY9" fmla="*/ 34019 h 59419"/>
              <a:gd name="connsiteX10" fmla="*/ 1803400 w 2150533"/>
              <a:gd name="connsiteY10" fmla="*/ 17086 h 59419"/>
              <a:gd name="connsiteX11" fmla="*/ 2048933 w 2150533"/>
              <a:gd name="connsiteY11" fmla="*/ 8619 h 59419"/>
              <a:gd name="connsiteX12" fmla="*/ 2150533 w 2150533"/>
              <a:gd name="connsiteY12" fmla="*/ 152 h 5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50533" h="59419">
                <a:moveTo>
                  <a:pt x="0" y="59419"/>
                </a:moveTo>
                <a:cubicBezTo>
                  <a:pt x="14111" y="56597"/>
                  <a:pt x="28450" y="54738"/>
                  <a:pt x="42333" y="50952"/>
                </a:cubicBezTo>
                <a:cubicBezTo>
                  <a:pt x="79173" y="40905"/>
                  <a:pt x="114430" y="23414"/>
                  <a:pt x="152400" y="17086"/>
                </a:cubicBezTo>
                <a:cubicBezTo>
                  <a:pt x="174844" y="13345"/>
                  <a:pt x="197555" y="11441"/>
                  <a:pt x="220133" y="8619"/>
                </a:cubicBezTo>
                <a:lnTo>
                  <a:pt x="516466" y="17086"/>
                </a:lnTo>
                <a:cubicBezTo>
                  <a:pt x="547609" y="18440"/>
                  <a:pt x="578668" y="21686"/>
                  <a:pt x="609600" y="25552"/>
                </a:cubicBezTo>
                <a:cubicBezTo>
                  <a:pt x="637287" y="29013"/>
                  <a:pt x="675291" y="41642"/>
                  <a:pt x="702733" y="42486"/>
                </a:cubicBezTo>
                <a:cubicBezTo>
                  <a:pt x="869189" y="47608"/>
                  <a:pt x="1035755" y="48130"/>
                  <a:pt x="1202266" y="50952"/>
                </a:cubicBezTo>
                <a:lnTo>
                  <a:pt x="1625600" y="42486"/>
                </a:lnTo>
                <a:cubicBezTo>
                  <a:pt x="1668007" y="41181"/>
                  <a:pt x="1710599" y="40019"/>
                  <a:pt x="1752600" y="34019"/>
                </a:cubicBezTo>
                <a:cubicBezTo>
                  <a:pt x="1770270" y="31495"/>
                  <a:pt x="1785561" y="17701"/>
                  <a:pt x="1803400" y="17086"/>
                </a:cubicBezTo>
                <a:lnTo>
                  <a:pt x="2048933" y="8619"/>
                </a:lnTo>
                <a:cubicBezTo>
                  <a:pt x="2122169" y="-1844"/>
                  <a:pt x="2088244" y="152"/>
                  <a:pt x="2150533" y="152"/>
                </a:cubicBezTo>
              </a:path>
            </a:pathLst>
          </a:custGeom>
          <a:noFill/>
          <a:ln w="88900" cap="rnd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2EE342C-46FB-439C-9737-4681DBFB7419}"/>
              </a:ext>
            </a:extLst>
          </p:cNvPr>
          <p:cNvSpPr/>
          <p:nvPr/>
        </p:nvSpPr>
        <p:spPr>
          <a:xfrm>
            <a:off x="6010084" y="4845766"/>
            <a:ext cx="30220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std::lazy</a:t>
            </a:r>
          </a:p>
        </p:txBody>
      </p:sp>
    </p:spTree>
    <p:extLst>
      <p:ext uri="{BB962C8B-B14F-4D97-AF65-F5344CB8AC3E}">
        <p14:creationId xmlns:p14="http://schemas.microsoft.com/office/powerpoint/2010/main" val="261001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FC4969-4385-4F72-8994-C00AB7990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Benchmark: </a:t>
            </a:r>
            <a:r>
              <a:rPr lang="en-US" dirty="0">
                <a:latin typeface="Consolas" panose="020B0609020204030204" pitchFamily="49" charset="0"/>
              </a:rPr>
              <a:t>std::future</a:t>
            </a:r>
            <a:endParaRPr lang="ru-RU" dirty="0">
              <a:latin typeface="Consolas" panose="020B0609020204030204" pitchFamily="49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41BF56-7EF0-42AE-A56E-78890DB61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000"/>
            <a:ext cx="10836000" cy="5400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future(benchmark::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 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: 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future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water = std::async(std::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launch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400" dirty="0">
                <a:solidFill>
                  <a:srgbClr val="2F4F4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deferred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[] </a:t>
            </a: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boilWater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});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tea = std::async(std::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launch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400" dirty="0">
                <a:solidFill>
                  <a:srgbClr val="2F4F4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deferred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[water = std::move(water)]()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mutable </a:t>
            </a: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water.get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makeTea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});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tea.get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6F008A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BENCHMARK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(future);</a:t>
            </a:r>
            <a:endParaRPr lang="ru-RU" sz="2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D1F88FE-638E-44E5-80DD-585D88ECC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 smtClean="0"/>
              <a:t>39</a:t>
            </a:fld>
            <a:endParaRPr lang="en-US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61B78A04-57B7-4D67-93B7-38071E228BFA}"/>
              </a:ext>
            </a:extLst>
          </p:cNvPr>
          <p:cNvSpPr/>
          <p:nvPr/>
        </p:nvSpPr>
        <p:spPr>
          <a:xfrm>
            <a:off x="7768167" y="4572001"/>
            <a:ext cx="2713566" cy="1257300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time</a:t>
            </a:r>
            <a:r>
              <a:rPr lang="ru-RU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  <a:r>
              <a:rPr lang="ru-RU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 ns</a:t>
            </a:r>
            <a:endParaRPr lang="ru-RU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speed</a:t>
            </a:r>
            <a:r>
              <a:rPr lang="ru-RU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=1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x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4622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Metaphor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1080000"/>
          <a:lstStyle/>
          <a:p>
            <a:pPr marL="0" indent="0">
              <a:buNone/>
            </a:pPr>
            <a:r>
              <a:rPr lang="en-US" dirty="0"/>
              <a:t>Synchronous variant</a:t>
            </a:r>
            <a:r>
              <a:rPr lang="ru-RU" dirty="0"/>
              <a:t>:</a:t>
            </a:r>
            <a:endParaRPr lang="en-US" dirty="0"/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</a:t>
            </a:r>
            <a:r>
              <a:rPr lang="en-US" sz="3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boilWater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endParaRPr lang="en-US" sz="3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3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3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makeTea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endParaRPr lang="en-US" sz="3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3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drinkTea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332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FC4969-4385-4F72-8994-C00AB7990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Benchmark: </a:t>
            </a:r>
            <a:r>
              <a:rPr lang="en-US" dirty="0">
                <a:latin typeface="Consolas" panose="020B0609020204030204" pitchFamily="49" charset="0"/>
              </a:rPr>
              <a:t>concurrency::task</a:t>
            </a:r>
            <a:endParaRPr lang="ru-RU" dirty="0">
              <a:latin typeface="Consolas" panose="020B0609020204030204" pitchFamily="49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41BF56-7EF0-42AE-A56E-78890DB61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000"/>
            <a:ext cx="10836000" cy="54000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concurrencyTask(benchmark::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 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: 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 {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boilWater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concurrency::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task_from_result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}()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.then([]</a:t>
            </a: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makeTea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.wait();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6F008A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BENCHMARK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(concurrencyTask);</a:t>
            </a:r>
            <a:endParaRPr lang="ru-RU" sz="2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D1F88FE-638E-44E5-80DD-585D88ECC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 smtClean="0"/>
              <a:t>40</a:t>
            </a:fld>
            <a:endParaRPr lang="en-US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FCE748F1-8E34-45E2-ACCC-28669FEDE4A7}"/>
              </a:ext>
            </a:extLst>
          </p:cNvPr>
          <p:cNvSpPr/>
          <p:nvPr/>
        </p:nvSpPr>
        <p:spPr>
          <a:xfrm>
            <a:off x="7768167" y="4572001"/>
            <a:ext cx="2713566" cy="1257300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time</a:t>
            </a:r>
            <a:r>
              <a:rPr lang="ru-RU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7195 ns</a:t>
            </a:r>
            <a:endParaRPr lang="ru-RU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speed</a:t>
            </a:r>
            <a:r>
              <a:rPr lang="ru-RU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=0,0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8x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977662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FC4969-4385-4F72-8994-C00AB7990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Benchmark:</a:t>
            </a:r>
            <a:r>
              <a:rPr lang="ru-RU" dirty="0"/>
              <a:t> </a:t>
            </a:r>
            <a:r>
              <a:rPr lang="en-US" dirty="0"/>
              <a:t>lightweight </a:t>
            </a:r>
            <a:r>
              <a:rPr lang="en-US" dirty="0">
                <a:latin typeface="Consolas" panose="020B0609020204030204" pitchFamily="49" charset="0"/>
              </a:rPr>
              <a:t>Task</a:t>
            </a:r>
            <a:endParaRPr lang="ru-RU" dirty="0">
              <a:latin typeface="Consolas" panose="020B0609020204030204" pitchFamily="49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41BF56-7EF0-42AE-A56E-78890DB61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000"/>
            <a:ext cx="10836000" cy="5400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boilWaterAsync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</a:t>
            </a:r>
            <a:r>
              <a:rPr lang="ru-RU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boilWater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 </a:t>
            </a:r>
            <a:r>
              <a:rPr lang="en-US" sz="3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co_return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</a:t>
            </a:r>
            <a:r>
              <a:rPr lang="ru-RU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makeTeaAsync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ru-RU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makeTea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 </a:t>
            </a:r>
            <a:r>
              <a:rPr lang="en-US" sz="3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co_return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</a:t>
            </a:r>
            <a:r>
              <a:rPr lang="ru-RU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sz="3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ru-RU" sz="3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coroutines(benchmark::</a:t>
            </a:r>
            <a:r>
              <a:rPr lang="en-US" sz="3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 </a:t>
            </a:r>
            <a:r>
              <a:rPr lang="en-US" sz="32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ru-RU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[&amp;</a:t>
            </a:r>
            <a:r>
              <a:rPr lang="en-US" sz="32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]() -&gt; std::</a:t>
            </a:r>
            <a:r>
              <a:rPr lang="en-US" sz="3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future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3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ru-RU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3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sz="3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: </a:t>
            </a:r>
            <a:r>
              <a:rPr lang="en-US" sz="32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ru-RU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3200" dirty="0" err="1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co_await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boilWaterAsync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3200" dirty="0" err="1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co_await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makeTeaAsync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}().wait();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6F008A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BENCHMARK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(coroutines);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D1F88FE-638E-44E5-80DD-585D88ECC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 smtClean="0"/>
              <a:t>41</a:t>
            </a:fld>
            <a:endParaRPr lang="en-US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80CC3DE5-B558-4DA9-BF8B-83C27A4B4420}"/>
              </a:ext>
            </a:extLst>
          </p:cNvPr>
          <p:cNvSpPr/>
          <p:nvPr/>
        </p:nvSpPr>
        <p:spPr>
          <a:xfrm>
            <a:off x="7768167" y="4572001"/>
            <a:ext cx="2713566" cy="1257300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time</a:t>
            </a:r>
            <a:r>
              <a:rPr lang="ru-RU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=20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 ns</a:t>
            </a:r>
            <a:endParaRPr lang="ru-RU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speed</a:t>
            </a:r>
            <a:r>
              <a:rPr lang="ru-RU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=2,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7x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666400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7CF3DC-A751-445D-A8D9-512F319AF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658D74-466A-46F8-9B7B-8E5D389E0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Run on (4 X 3392 MHz CPU s)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CPU Caches: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L1 Data 32K (x4)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L1 Instruction 32K (x4)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L2 Unified 262K (x4)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L3 Unified 6291K (x1)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-------------------------------------------------------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Benchmark                Time           CPU Iterations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-------------------------------------------------------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future</a:t>
            </a:r>
            <a:r>
              <a:rPr lang="en-US" dirty="0">
                <a:latin typeface="Consolas" panose="020B0609020204030204" pitchFamily="49" charset="0"/>
              </a:rPr>
              <a:t>                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541 ns        547 ns</a:t>
            </a: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B0F0"/>
                </a:solidFill>
                <a:latin typeface="Consolas" panose="020B0609020204030204" pitchFamily="49" charset="0"/>
              </a:rPr>
              <a:t>1000000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concurrencyTask</a:t>
            </a:r>
            <a:r>
              <a:rPr lang="en-US" dirty="0">
                <a:latin typeface="Consolas" panose="020B0609020204030204" pitchFamily="49" charset="0"/>
              </a:rPr>
              <a:t>      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7195 ns       7254 ns</a:t>
            </a:r>
            <a:r>
              <a:rPr lang="en-US" dirty="0">
                <a:latin typeface="Consolas" panose="020B0609020204030204" pitchFamily="49" charset="0"/>
              </a:rPr>
              <a:t>     </a:t>
            </a:r>
            <a:r>
              <a:rPr lang="en-US" dirty="0">
                <a:solidFill>
                  <a:srgbClr val="00B0F0"/>
                </a:solidFill>
                <a:latin typeface="Consolas" panose="020B0609020204030204" pitchFamily="49" charset="0"/>
              </a:rPr>
              <a:t>112000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coroutines</a:t>
            </a:r>
            <a:r>
              <a:rPr lang="en-US" dirty="0">
                <a:latin typeface="Consolas" panose="020B0609020204030204" pitchFamily="49" charset="0"/>
              </a:rPr>
              <a:t>            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204 ns        204 ns</a:t>
            </a: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B0F0"/>
                </a:solidFill>
                <a:latin typeface="Consolas" panose="020B0609020204030204" pitchFamily="49" charset="0"/>
              </a:rPr>
              <a:t>3446154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rawCalls</a:t>
            </a:r>
            <a:r>
              <a:rPr lang="en-US" dirty="0">
                <a:latin typeface="Consolas" panose="020B0609020204030204" pitchFamily="49" charset="0"/>
              </a:rPr>
              <a:t>                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1 ns          1 ns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B0F0"/>
                </a:solidFill>
                <a:latin typeface="Consolas" panose="020B0609020204030204" pitchFamily="49" charset="0"/>
              </a:rPr>
              <a:t>1000000000</a:t>
            </a:r>
            <a:endParaRPr lang="ru-RU" dirty="0">
              <a:solidFill>
                <a:srgbClr val="00B0F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82503D-C7B1-4251-9F15-653D54C25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172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E5C388-525A-4B7C-9421-2ECD98AEE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lightweight </a:t>
            </a:r>
            <a:r>
              <a:rPr lang="en-US" dirty="0">
                <a:latin typeface="Consolas" panose="020B0609020204030204" pitchFamily="49" charset="0"/>
              </a:rPr>
              <a:t>Task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980790-92FF-403A-84BD-4A90D8160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000"/>
            <a:ext cx="10515600" cy="540000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TaskPromise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get_return_object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bool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initial_suspend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false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}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final_suspend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ru-R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Awaitable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bool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await_ready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false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}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await_suspend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(std::</a:t>
            </a:r>
            <a:r>
              <a:rPr lang="en-US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coroutine_handle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TaskPromise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sz="16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coro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ru-R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continuation = </a:t>
            </a:r>
            <a:r>
              <a:rPr lang="en-US" sz="16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coro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.promise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().continuation)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continuation.resume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ru-R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await_resume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{}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ru-R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};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Awaitable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{};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ru-R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unhandled_exception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 exception </a:t>
            </a:r>
            <a:r>
              <a:rPr lang="en-US" sz="16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current_exception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 }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return_void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{}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result() {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(exception) std::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rethrow_exception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(exception); }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coroutine_handle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&lt;&gt; continuation;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exception_ptr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exception;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ru-R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A78766C-EFDD-4228-B032-8FD34D64E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5551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E5C388-525A-4B7C-9421-2ECD98AEE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lightweight </a:t>
            </a:r>
            <a:r>
              <a:rPr lang="en-US" dirty="0">
                <a:latin typeface="Consolas" panose="020B0609020204030204" pitchFamily="49" charset="0"/>
              </a:rPr>
              <a:t>Task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980790-92FF-403A-84BD-4A90D8160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000"/>
            <a:ext cx="10515600" cy="5400000"/>
          </a:xfrm>
        </p:spPr>
        <p:txBody>
          <a:bodyPr>
            <a:noAutofit/>
          </a:bodyPr>
          <a:lstStyle/>
          <a:p>
            <a:pPr marL="0" indent="0">
              <a:lnSpc>
                <a:spcPct val="60000"/>
              </a:lnSpc>
              <a:buNone/>
            </a:pPr>
            <a:r>
              <a:rPr lang="en-US" sz="15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[[</a:t>
            </a:r>
            <a:r>
              <a:rPr lang="en-US" sz="15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nodiscard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]] </a:t>
            </a:r>
            <a:r>
              <a:rPr lang="en-US" sz="15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 </a:t>
            </a:r>
            <a:r>
              <a:rPr lang="ru-RU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5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using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promise_type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15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TaskPromise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it-IT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Task(</a:t>
            </a:r>
            <a:r>
              <a:rPr lang="it-IT" sz="15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coroutine_handle</a:t>
            </a:r>
            <a:r>
              <a:rPr lang="it-IT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it-IT" sz="15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TaskPromise</a:t>
            </a:r>
            <a:r>
              <a:rPr lang="it-IT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it-IT" sz="15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coro</a:t>
            </a:r>
            <a:r>
              <a:rPr lang="it-IT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: m_coro(</a:t>
            </a:r>
            <a:r>
              <a:rPr lang="it-IT" sz="15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coro</a:t>
            </a:r>
            <a:r>
              <a:rPr lang="it-IT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{}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~Task() { </a:t>
            </a:r>
            <a:r>
              <a:rPr lang="en-US" sz="15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sz="15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m_coro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sz="15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m_coro.destroy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 }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5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friend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 </a:t>
            </a:r>
            <a:r>
              <a:rPr lang="en-US" sz="1500" dirty="0" err="1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co_await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5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&amp;t) </a:t>
            </a:r>
            <a:r>
              <a:rPr lang="ru-RU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5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Awaitable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ru-RU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15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bool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await_ready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 </a:t>
            </a:r>
            <a:r>
              <a:rPr lang="en-US" sz="15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coro.done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 }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15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await_suspend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coroutine_handle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&lt;&gt; </a:t>
            </a:r>
            <a:r>
              <a:rPr lang="en-US" sz="15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coro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{ </a:t>
            </a:r>
            <a:r>
              <a:rPr lang="en-US" sz="15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</a:t>
            </a:r>
            <a:r>
              <a:rPr lang="en-US" sz="15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coro.promise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().continuation = </a:t>
            </a:r>
            <a:r>
              <a:rPr lang="en-US" sz="15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coro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}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15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await_resume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 </a:t>
            </a:r>
            <a:r>
              <a:rPr lang="en-US" sz="15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coro.promise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().result(); }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15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coroutine_handle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15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TaskPromise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sz="15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coro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ru-RU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};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5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Awaitable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sz="15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t.m_coro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};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ru-RU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sz="15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private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5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coroutine_handle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15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TaskPromise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sz="15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m_coro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ru-RU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sz="15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TaskPromise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15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get_return_object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ru-RU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5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sz="15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coroutine_handle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15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TaskPromise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&gt;::</a:t>
            </a:r>
            <a:r>
              <a:rPr lang="en-US" sz="15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from_promise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</a:t>
            </a:r>
            <a:r>
              <a:rPr lang="en-US" sz="15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};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ru-RU" sz="15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A78766C-EFDD-4228-B032-8FD34D64E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984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0138284-8D49-4292-93E0-A7CFDE36C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 smtClean="0"/>
              <a:t>45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BF1D3E7-3FDE-4487-BE94-2FAC71E1F2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427" y="999241"/>
            <a:ext cx="5573144" cy="585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39EBB5-43D6-485C-A4EA-D41D61B8384D}"/>
              </a:ext>
            </a:extLst>
          </p:cNvPr>
          <p:cNvSpPr txBox="1"/>
          <p:nvPr/>
        </p:nvSpPr>
        <p:spPr>
          <a:xfrm>
            <a:off x="3196166" y="2345780"/>
            <a:ext cx="5799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 trying to figure it out</a:t>
            </a:r>
            <a:endParaRPr lang="ru-RU" sz="36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20A251-7116-499E-872E-03B69491412D}"/>
              </a:ext>
            </a:extLst>
          </p:cNvPr>
          <p:cNvSpPr txBox="1"/>
          <p:nvPr/>
        </p:nvSpPr>
        <p:spPr>
          <a:xfrm>
            <a:off x="2831182" y="5573494"/>
            <a:ext cx="6529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asynchronous</a:t>
            </a:r>
          </a:p>
          <a:p>
            <a:pPr algn="ctr"/>
            <a:r>
              <a:rPr lang="en-US" sz="36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programming</a:t>
            </a:r>
            <a:endParaRPr lang="ru-RU" sz="36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DBCD02-618D-4471-8245-B3B187DC7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Thanks for coming</a:t>
            </a:r>
            <a:r>
              <a:rPr lang="ru-RU" dirty="0">
                <a:effectLst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229225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5777D9-B4F7-4106-B10A-255013E36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Asynchronous C++ programming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3E1409-8939-46D9-8CFB-CF288E71B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Pavel Novikov</a:t>
            </a:r>
          </a:p>
          <a:p>
            <a:pPr marL="0" indent="0">
              <a:buNone/>
            </a:pPr>
            <a:r>
              <a:rPr lang="en-US" dirty="0"/>
              <a:t>@</a:t>
            </a:r>
            <a:r>
              <a:rPr lang="en-US" dirty="0" err="1"/>
              <a:t>cpp_ape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Align Technology R&amp;D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Slides: </a:t>
            </a:r>
            <a:r>
              <a:rPr lang="en-US" dirty="0">
                <a:hlinkClick r:id="rId2"/>
              </a:rPr>
              <a:t>https://git.io/Jew2Y</a:t>
            </a:r>
            <a:endParaRPr lang="ru-RU" sz="36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F46913C-A1A4-436E-9410-934E81638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 smtClean="0"/>
              <a:t>46</a:t>
            </a:fld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0DD55EA-FF3B-4C23-9099-93A69419C9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67901" y="1846678"/>
            <a:ext cx="2952260" cy="1330340"/>
          </a:xfrm>
          <a:prstGeom prst="rect">
            <a:avLst/>
          </a:prstGeom>
        </p:spPr>
      </p:pic>
      <p:pic>
        <p:nvPicPr>
          <p:cNvPr id="6" name="Picture 4" descr="Twitter bird logo 2012.svg">
            <a:extLst>
              <a:ext uri="{FF2B5EF4-FFF2-40B4-BE49-F238E27FC236}">
                <a16:creationId xmlns:a16="http://schemas.microsoft.com/office/drawing/2014/main" id="{094F363F-B897-4861-B0C5-51E4D7809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2041076"/>
            <a:ext cx="361950" cy="29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BE99B24C-52A1-49A7-A972-062C3427C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0" y="4442882"/>
            <a:ext cx="1562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465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Metaphor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1080000"/>
          <a:lstStyle/>
          <a:p>
            <a:pPr marL="0" indent="0">
              <a:buNone/>
            </a:pPr>
            <a:r>
              <a:rPr lang="en-US" dirty="0"/>
              <a:t>Asynchronous variant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kettle.</a:t>
            </a:r>
            <a:r>
              <a:rPr lang="en-US" sz="3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boilWater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Async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  <a:endParaRPr lang="ru-RU" sz="3600" dirty="0">
              <a:solidFill>
                <a:schemeClr val="bg1">
                  <a:lumMod val="50000"/>
                </a:schemeClr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playVideogamesFor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(5min);</a:t>
            </a:r>
          </a:p>
          <a:p>
            <a:pPr marL="0" indent="0">
              <a:buNone/>
            </a:pP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kettle.waitWaterToBoil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3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makeTea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Async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watchYouTubeFor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(2min);</a:t>
            </a:r>
          </a:p>
          <a:p>
            <a:pPr marL="0" indent="0">
              <a:buNone/>
            </a:pPr>
            <a:r>
              <a:rPr lang="en-US" sz="3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drinkTea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915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std::</a:t>
            </a:r>
            <a:r>
              <a:rPr lang="en-US" dirty="0" err="1">
                <a:latin typeface="Consolas" panose="020B0609020204030204" pitchFamily="49" charset="0"/>
              </a:rPr>
              <a:t>async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0000"/>
            <a:ext cx="10515600" cy="50323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en-US" sz="3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future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3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tea =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sz="3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async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(std::</a:t>
            </a:r>
            <a:r>
              <a:rPr lang="en-US" sz="3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launch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3600" dirty="0" err="1">
                <a:solidFill>
                  <a:srgbClr val="2F4F4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async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[]{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3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boilWater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3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makeTea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});</a:t>
            </a:r>
          </a:p>
          <a:p>
            <a:pPr marL="0" indent="0">
              <a:buNone/>
            </a:pPr>
            <a:r>
              <a:rPr lang="en-US" sz="3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watchPeoplePlayGamesOnYouTubeFor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(7min);</a:t>
            </a:r>
          </a:p>
          <a:p>
            <a:pPr marL="0" indent="0">
              <a:buNone/>
            </a:pPr>
            <a:r>
              <a:rPr lang="en-US" sz="3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tea.get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3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drinkTea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 smtClean="0"/>
              <a:t>6</a:t>
            </a:fld>
            <a:endParaRPr lang="en-US"/>
          </a:p>
        </p:txBody>
      </p:sp>
      <p:cxnSp>
        <p:nvCxnSpPr>
          <p:cNvPr id="6" name="Curved Connector 5"/>
          <p:cNvCxnSpPr/>
          <p:nvPr/>
        </p:nvCxnSpPr>
        <p:spPr>
          <a:xfrm rot="16200000" flipH="1">
            <a:off x="180056" y="2041269"/>
            <a:ext cx="900000" cy="1"/>
          </a:xfrm>
          <a:prstGeom prst="curvedConnector3">
            <a:avLst/>
          </a:prstGeom>
          <a:ln w="25400">
            <a:solidFill>
              <a:srgbClr val="FF0000"/>
            </a:solidFill>
            <a:tailEnd type="triangle" w="lg" len="lg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/>
          <p:cNvCxnSpPr/>
          <p:nvPr/>
        </p:nvCxnSpPr>
        <p:spPr>
          <a:xfrm rot="5400000">
            <a:off x="-456961" y="3592291"/>
            <a:ext cx="2174034" cy="0"/>
          </a:xfrm>
          <a:prstGeom prst="curvedConnector3">
            <a:avLst/>
          </a:prstGeom>
          <a:ln w="25400">
            <a:solidFill>
              <a:srgbClr val="FF0000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/>
          <p:nvPr/>
        </p:nvCxnSpPr>
        <p:spPr>
          <a:xfrm rot="5400000">
            <a:off x="174541" y="5116388"/>
            <a:ext cx="911031" cy="0"/>
          </a:xfrm>
          <a:prstGeom prst="curvedConnector3">
            <a:avLst/>
          </a:prstGeom>
          <a:ln w="25400">
            <a:solidFill>
              <a:srgbClr val="FF0000"/>
            </a:solidFill>
            <a:tailEnd type="triangle" w="lg" len="lg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 rot="5400000">
            <a:off x="174542" y="6027419"/>
            <a:ext cx="911031" cy="0"/>
          </a:xfrm>
          <a:prstGeom prst="curvedConnector3">
            <a:avLst/>
          </a:prstGeom>
          <a:ln w="25400">
            <a:solidFill>
              <a:srgbClr val="FF0000"/>
            </a:solidFill>
            <a:tailEnd type="triangle" w="lg" len="lg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>
            <a:off x="1567543" y="2668560"/>
            <a:ext cx="1231716" cy="1156996"/>
          </a:xfrm>
          <a:custGeom>
            <a:avLst/>
            <a:gdLst>
              <a:gd name="connsiteX0" fmla="*/ 0 w 1231716"/>
              <a:gd name="connsiteY0" fmla="*/ 0 h 1156996"/>
              <a:gd name="connsiteX1" fmla="*/ 1231641 w 1231716"/>
              <a:gd name="connsiteY1" fmla="*/ 559836 h 1156996"/>
              <a:gd name="connsiteX2" fmla="*/ 46653 w 1231716"/>
              <a:gd name="connsiteY2" fmla="*/ 1156996 h 1156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1716" h="1156996">
                <a:moveTo>
                  <a:pt x="0" y="0"/>
                </a:moveTo>
                <a:cubicBezTo>
                  <a:pt x="611932" y="183501"/>
                  <a:pt x="1223865" y="367003"/>
                  <a:pt x="1231641" y="559836"/>
                </a:cubicBezTo>
                <a:cubicBezTo>
                  <a:pt x="1239417" y="752669"/>
                  <a:pt x="643035" y="954832"/>
                  <a:pt x="46653" y="1156996"/>
                </a:cubicBezTo>
              </a:path>
            </a:pathLst>
          </a:custGeom>
          <a:noFill/>
          <a:ln w="25400">
            <a:solidFill>
              <a:srgbClr val="00B050"/>
            </a:solidFill>
            <a:tailEnd type="triangle" w="lg" len="lg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671804" y="3834886"/>
            <a:ext cx="942392" cy="1744825"/>
          </a:xfrm>
          <a:custGeom>
            <a:avLst/>
            <a:gdLst>
              <a:gd name="connsiteX0" fmla="*/ 942392 w 942392"/>
              <a:gd name="connsiteY0" fmla="*/ 0 h 1744825"/>
              <a:gd name="connsiteX1" fmla="*/ 578498 w 942392"/>
              <a:gd name="connsiteY1" fmla="*/ 410547 h 1744825"/>
              <a:gd name="connsiteX2" fmla="*/ 541176 w 942392"/>
              <a:gd name="connsiteY2" fmla="*/ 1399592 h 1744825"/>
              <a:gd name="connsiteX3" fmla="*/ 0 w 942392"/>
              <a:gd name="connsiteY3" fmla="*/ 1744825 h 174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2392" h="1744825">
                <a:moveTo>
                  <a:pt x="942392" y="0"/>
                </a:moveTo>
                <a:cubicBezTo>
                  <a:pt x="793879" y="88641"/>
                  <a:pt x="645367" y="177282"/>
                  <a:pt x="578498" y="410547"/>
                </a:cubicBezTo>
                <a:cubicBezTo>
                  <a:pt x="511629" y="643812"/>
                  <a:pt x="637592" y="1177212"/>
                  <a:pt x="541176" y="1399592"/>
                </a:cubicBezTo>
                <a:cubicBezTo>
                  <a:pt x="444760" y="1621972"/>
                  <a:pt x="96416" y="1685731"/>
                  <a:pt x="0" y="1744825"/>
                </a:cubicBezTo>
              </a:path>
            </a:pathLst>
          </a:custGeom>
          <a:noFill/>
          <a:ln w="25400">
            <a:solidFill>
              <a:srgbClr val="00B050"/>
            </a:solidFill>
            <a:prstDash val="sysDot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643812" y="2519270"/>
            <a:ext cx="933061" cy="149290"/>
          </a:xfrm>
          <a:custGeom>
            <a:avLst/>
            <a:gdLst>
              <a:gd name="connsiteX0" fmla="*/ 0 w 933061"/>
              <a:gd name="connsiteY0" fmla="*/ 0 h 149290"/>
              <a:gd name="connsiteX1" fmla="*/ 933061 w 933061"/>
              <a:gd name="connsiteY1" fmla="*/ 149290 h 14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33061" h="149290">
                <a:moveTo>
                  <a:pt x="0" y="0"/>
                </a:moveTo>
                <a:cubicBezTo>
                  <a:pt x="276030" y="20994"/>
                  <a:pt x="552061" y="41988"/>
                  <a:pt x="933061" y="149290"/>
                </a:cubicBezTo>
              </a:path>
            </a:pathLst>
          </a:custGeom>
          <a:noFill/>
          <a:ln w="25400">
            <a:solidFill>
              <a:srgbClr val="00B050"/>
            </a:solidFill>
            <a:prstDash val="sysDot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Curved Connector 5">
            <a:extLst>
              <a:ext uri="{FF2B5EF4-FFF2-40B4-BE49-F238E27FC236}">
                <a16:creationId xmlns:a16="http://schemas.microsoft.com/office/drawing/2014/main" id="{ED491CCA-F5BD-4C71-A0B9-61B3A99728DA}"/>
              </a:ext>
            </a:extLst>
          </p:cNvPr>
          <p:cNvCxnSpPr>
            <a:cxnSpLocks/>
          </p:cNvCxnSpPr>
          <p:nvPr/>
        </p:nvCxnSpPr>
        <p:spPr>
          <a:xfrm rot="5400000">
            <a:off x="439220" y="1400434"/>
            <a:ext cx="381668" cy="1"/>
          </a:xfrm>
          <a:prstGeom prst="curvedConnector3">
            <a:avLst/>
          </a:prstGeom>
          <a:ln w="25400">
            <a:solidFill>
              <a:srgbClr val="FF0000"/>
            </a:solidFill>
            <a:tailEnd type="triangle" w="lg" len="lg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07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9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std::</a:t>
            </a:r>
            <a:r>
              <a:rPr lang="en-US" dirty="0" err="1">
                <a:latin typeface="Consolas" panose="020B0609020204030204" pitchFamily="49" charset="0"/>
              </a:rPr>
              <a:t>packaged_task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0000"/>
            <a:ext cx="10800000" cy="493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en-US" sz="3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packaged_task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3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()&gt; task{ []{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3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boilWater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3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makeTea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 };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en-US" sz="3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future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3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tea = </a:t>
            </a:r>
            <a:r>
              <a:rPr lang="en-US" sz="3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task.get_future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3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help.execute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3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::move(task));</a:t>
            </a:r>
          </a:p>
          <a:p>
            <a:pPr marL="0" indent="0">
              <a:buNone/>
            </a:pPr>
            <a:r>
              <a:rPr lang="en-US" sz="3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tea.get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3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drinkTea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 smtClean="0"/>
              <a:t>7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97159" y="1567543"/>
            <a:ext cx="0" cy="2295330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tailEnd type="triangle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97159" y="3862873"/>
            <a:ext cx="0" cy="1222311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tailEnd type="triangle" w="lg" len="lg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>
          <a:xfrm>
            <a:off x="615820" y="2090057"/>
            <a:ext cx="718458" cy="2995127"/>
          </a:xfrm>
          <a:custGeom>
            <a:avLst/>
            <a:gdLst>
              <a:gd name="connsiteX0" fmla="*/ 0 w 718458"/>
              <a:gd name="connsiteY0" fmla="*/ 2995127 h 2995127"/>
              <a:gd name="connsiteX1" fmla="*/ 494523 w 718458"/>
              <a:gd name="connsiteY1" fmla="*/ 1996751 h 2995127"/>
              <a:gd name="connsiteX2" fmla="*/ 447870 w 718458"/>
              <a:gd name="connsiteY2" fmla="*/ 662474 h 2995127"/>
              <a:gd name="connsiteX3" fmla="*/ 718458 w 718458"/>
              <a:gd name="connsiteY3" fmla="*/ 0 h 2995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8458" h="2995127">
                <a:moveTo>
                  <a:pt x="0" y="2995127"/>
                </a:moveTo>
                <a:cubicBezTo>
                  <a:pt x="209939" y="2690326"/>
                  <a:pt x="419878" y="2385526"/>
                  <a:pt x="494523" y="1996751"/>
                </a:cubicBezTo>
                <a:cubicBezTo>
                  <a:pt x="569168" y="1607976"/>
                  <a:pt x="410548" y="995266"/>
                  <a:pt x="447870" y="662474"/>
                </a:cubicBezTo>
                <a:cubicBezTo>
                  <a:pt x="485192" y="329682"/>
                  <a:pt x="657809" y="122853"/>
                  <a:pt x="718458" y="0"/>
                </a:cubicBezTo>
              </a:path>
            </a:pathLst>
          </a:custGeom>
          <a:noFill/>
          <a:ln w="25400">
            <a:solidFill>
              <a:srgbClr val="00B050"/>
            </a:solidFill>
            <a:prstDash val="sysDot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97159" y="5085184"/>
            <a:ext cx="0" cy="653143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tailEnd type="triangle" w="lg" len="lg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97159" y="5718857"/>
            <a:ext cx="0" cy="653143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tailEnd type="triangle" w="lg" len="lg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1371600" y="2090057"/>
            <a:ext cx="1176301" cy="1138335"/>
          </a:xfrm>
          <a:custGeom>
            <a:avLst/>
            <a:gdLst>
              <a:gd name="connsiteX0" fmla="*/ 0 w 1176301"/>
              <a:gd name="connsiteY0" fmla="*/ 0 h 1138335"/>
              <a:gd name="connsiteX1" fmla="*/ 1175657 w 1176301"/>
              <a:gd name="connsiteY1" fmla="*/ 531845 h 1138335"/>
              <a:gd name="connsiteX2" fmla="*/ 130629 w 1176301"/>
              <a:gd name="connsiteY2" fmla="*/ 1138335 h 1138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6301" h="1138335">
                <a:moveTo>
                  <a:pt x="0" y="0"/>
                </a:moveTo>
                <a:cubicBezTo>
                  <a:pt x="576943" y="171061"/>
                  <a:pt x="1153886" y="342123"/>
                  <a:pt x="1175657" y="531845"/>
                </a:cubicBezTo>
                <a:cubicBezTo>
                  <a:pt x="1197428" y="721567"/>
                  <a:pt x="664028" y="929951"/>
                  <a:pt x="130629" y="1138335"/>
                </a:cubicBezTo>
              </a:path>
            </a:pathLst>
          </a:custGeom>
          <a:noFill/>
          <a:ln w="25400">
            <a:solidFill>
              <a:srgbClr val="00B050"/>
            </a:solidFill>
            <a:tailEnd type="triangle" w="lg" len="lg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634482" y="3256384"/>
            <a:ext cx="867747" cy="2472612"/>
          </a:xfrm>
          <a:custGeom>
            <a:avLst/>
            <a:gdLst>
              <a:gd name="connsiteX0" fmla="*/ 867747 w 867747"/>
              <a:gd name="connsiteY0" fmla="*/ 0 h 2472612"/>
              <a:gd name="connsiteX1" fmla="*/ 699796 w 867747"/>
              <a:gd name="connsiteY1" fmla="*/ 559836 h 2472612"/>
              <a:gd name="connsiteX2" fmla="*/ 597159 w 867747"/>
              <a:gd name="connsiteY2" fmla="*/ 1894114 h 2472612"/>
              <a:gd name="connsiteX3" fmla="*/ 0 w 867747"/>
              <a:gd name="connsiteY3" fmla="*/ 2472612 h 2472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7747" h="2472612">
                <a:moveTo>
                  <a:pt x="867747" y="0"/>
                </a:moveTo>
                <a:cubicBezTo>
                  <a:pt x="806320" y="122075"/>
                  <a:pt x="744894" y="244150"/>
                  <a:pt x="699796" y="559836"/>
                </a:cubicBezTo>
                <a:cubicBezTo>
                  <a:pt x="654698" y="875522"/>
                  <a:pt x="713792" y="1575318"/>
                  <a:pt x="597159" y="1894114"/>
                </a:cubicBezTo>
                <a:cubicBezTo>
                  <a:pt x="480526" y="2212910"/>
                  <a:pt x="240263" y="2342761"/>
                  <a:pt x="0" y="2472612"/>
                </a:cubicBezTo>
              </a:path>
            </a:pathLst>
          </a:custGeom>
          <a:noFill/>
          <a:ln w="25400">
            <a:solidFill>
              <a:srgbClr val="00B050"/>
            </a:solidFill>
            <a:prstDash val="sysDot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Curved Connector 5">
            <a:extLst>
              <a:ext uri="{FF2B5EF4-FFF2-40B4-BE49-F238E27FC236}">
                <a16:creationId xmlns:a16="http://schemas.microsoft.com/office/drawing/2014/main" id="{DC221ABE-9A45-43A4-B97D-6DFBF9C1D65F}"/>
              </a:ext>
            </a:extLst>
          </p:cNvPr>
          <p:cNvCxnSpPr>
            <a:cxnSpLocks/>
          </p:cNvCxnSpPr>
          <p:nvPr/>
        </p:nvCxnSpPr>
        <p:spPr>
          <a:xfrm rot="5400000">
            <a:off x="406325" y="1376709"/>
            <a:ext cx="381668" cy="1"/>
          </a:xfrm>
          <a:prstGeom prst="curvedConnector3">
            <a:avLst/>
          </a:prstGeom>
          <a:ln w="25400">
            <a:solidFill>
              <a:srgbClr val="FF0000"/>
            </a:solidFill>
            <a:tailEnd type="triangle" w="lg" len="lg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18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198" y="1440000"/>
            <a:ext cx="11232000" cy="5328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promise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promise;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future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tea =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promise.get_future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task = [p = std::move(promise)]()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mutable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try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boilWater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makeTea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p.set_value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(42);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catch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(...) {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p.set_exception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current_exception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());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help.execute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::move(task));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tea.get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std::promise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 smtClean="0"/>
              <a:t>8</a:t>
            </a:fld>
            <a:endParaRPr lang="en-US"/>
          </a:p>
        </p:txBody>
      </p:sp>
      <p:sp>
        <p:nvSpPr>
          <p:cNvPr id="7" name="Flowchart: Process 6"/>
          <p:cNvSpPr/>
          <p:nvPr/>
        </p:nvSpPr>
        <p:spPr>
          <a:xfrm>
            <a:off x="5194198" y="3245594"/>
            <a:ext cx="2520000" cy="1080000"/>
          </a:xfrm>
          <a:prstGeom prst="flowChartProcess">
            <a:avLst/>
          </a:prstGeom>
          <a:ln w="254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shared state</a:t>
            </a:r>
          </a:p>
        </p:txBody>
      </p:sp>
      <p:cxnSp>
        <p:nvCxnSpPr>
          <p:cNvPr id="49" name="Straight Arrow Connector 48"/>
          <p:cNvCxnSpPr>
            <a:stCxn id="8" idx="1"/>
          </p:cNvCxnSpPr>
          <p:nvPr/>
        </p:nvCxnSpPr>
        <p:spPr>
          <a:xfrm flipH="1">
            <a:off x="7714199" y="3140204"/>
            <a:ext cx="1041354" cy="435276"/>
          </a:xfrm>
          <a:prstGeom prst="straightConnector1">
            <a:avLst/>
          </a:prstGeom>
          <a:ln w="25400"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9" idx="1"/>
          </p:cNvCxnSpPr>
          <p:nvPr/>
        </p:nvCxnSpPr>
        <p:spPr>
          <a:xfrm flipH="1" flipV="1">
            <a:off x="7714198" y="4009838"/>
            <a:ext cx="1041355" cy="521134"/>
          </a:xfrm>
          <a:prstGeom prst="straightConnector1">
            <a:avLst/>
          </a:prstGeom>
          <a:ln w="25400"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Process 7"/>
          <p:cNvSpPr/>
          <p:nvPr/>
        </p:nvSpPr>
        <p:spPr>
          <a:xfrm>
            <a:off x="8755553" y="2600204"/>
            <a:ext cx="3240000" cy="1080000"/>
          </a:xfrm>
          <a:prstGeom prst="flowChartProcess">
            <a:avLst/>
          </a:prstGeom>
          <a:ln w="254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std::promise</a:t>
            </a:r>
          </a:p>
        </p:txBody>
      </p:sp>
      <p:sp>
        <p:nvSpPr>
          <p:cNvPr id="9" name="Flowchart: Process 8"/>
          <p:cNvSpPr/>
          <p:nvPr/>
        </p:nvSpPr>
        <p:spPr>
          <a:xfrm>
            <a:off x="8755553" y="3990972"/>
            <a:ext cx="3240000" cy="1080000"/>
          </a:xfrm>
          <a:prstGeom prst="flowChartProcess">
            <a:avLst/>
          </a:prstGeom>
          <a:ln w="254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std::future</a:t>
            </a:r>
          </a:p>
        </p:txBody>
      </p:sp>
    </p:spTree>
    <p:extLst>
      <p:ext uri="{BB962C8B-B14F-4D97-AF65-F5344CB8AC3E}">
        <p14:creationId xmlns:p14="http://schemas.microsoft.com/office/powerpoint/2010/main" val="383853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Картинки по запросу cute puppy">
            <a:extLst>
              <a:ext uri="{FF2B5EF4-FFF2-40B4-BE49-F238E27FC236}">
                <a16:creationId xmlns:a16="http://schemas.microsoft.com/office/drawing/2014/main" id="{066D96AB-DC21-4E9B-9BBF-BEB1638FF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664" y="4543425"/>
            <a:ext cx="1689686" cy="253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0"/>
            <a:ext cx="10862388" cy="1325563"/>
          </a:xfrm>
        </p:spPr>
        <p:txBody>
          <a:bodyPr/>
          <a:lstStyle/>
          <a:p>
            <a:r>
              <a:rPr lang="en-US" dirty="0"/>
              <a:t>Idiom</a:t>
            </a:r>
            <a:r>
              <a:rPr lang="ru-RU" dirty="0"/>
              <a:t>: </a:t>
            </a:r>
            <a:r>
              <a:rPr lang="en-US" dirty="0"/>
              <a:t>asynchronous value update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32000" y="1440000"/>
            <a:ext cx="5256000" cy="4788000"/>
          </a:xfrm>
        </p:spPr>
        <p:txBody>
          <a:bodyPr lIns="90000"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Widget 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future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updateValue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private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mutex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mutex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value;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shared_ptr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m_state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make_shared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976000" y="1440000"/>
            <a:ext cx="5652000" cy="52200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future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updateValue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std::async(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statePtr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weak_ptr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m_state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}]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getUpdatedValue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state =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statePtr.lock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lock_guard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lock(state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mutex);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state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std::move(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lock_guard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lock(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m_state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mutex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m_state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A990-3CEA-4529-81BE-04334641E5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085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16787</TotalTime>
  <Words>3528</Words>
  <Application>Microsoft Office PowerPoint</Application>
  <PresentationFormat>Widescreen</PresentationFormat>
  <Paragraphs>605</Paragraphs>
  <Slides>46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Calibri</vt:lpstr>
      <vt:lpstr>Consolas</vt:lpstr>
      <vt:lpstr>Arial</vt:lpstr>
      <vt:lpstr>Calibri Light</vt:lpstr>
      <vt:lpstr>Office Theme</vt:lpstr>
      <vt:lpstr>Asynchronous C++ programming</vt:lpstr>
      <vt:lpstr>What’s ahead</vt:lpstr>
      <vt:lpstr>Metaphor</vt:lpstr>
      <vt:lpstr>Metaphor</vt:lpstr>
      <vt:lpstr>Metaphor</vt:lpstr>
      <vt:lpstr>std::async</vt:lpstr>
      <vt:lpstr>std::packaged_task</vt:lpstr>
      <vt:lpstr>std::promise</vt:lpstr>
      <vt:lpstr>Idiom: asynchronous value update</vt:lpstr>
      <vt:lpstr>Parallel Patterns Library</vt:lpstr>
      <vt:lpstr>PPL concurrency::task 101</vt:lpstr>
      <vt:lpstr>Task unwrapping</vt:lpstr>
      <vt:lpstr>Task unwrapping</vt:lpstr>
      <vt:lpstr>Continuations</vt:lpstr>
      <vt:lpstr>Exception handling</vt:lpstr>
      <vt:lpstr>Cancellation</vt:lpstr>
      <vt:lpstr>Cancellation callback</vt:lpstr>
      <vt:lpstr>Task composition: when_all</vt:lpstr>
      <vt:lpstr>Task composition: when_any</vt:lpstr>
      <vt:lpstr>Idiom: do while</vt:lpstr>
      <vt:lpstr>Idiom: cancellation of several requests</vt:lpstr>
      <vt:lpstr>Idiom: continuation chaining</vt:lpstr>
      <vt:lpstr>https://isocpp.org/std/status</vt:lpstr>
      <vt:lpstr>Why do I need coroutines?</vt:lpstr>
      <vt:lpstr>Why do I need coroutines?</vt:lpstr>
      <vt:lpstr>PowerPoint Presentation</vt:lpstr>
      <vt:lpstr>PowerPoint Presentation</vt:lpstr>
      <vt:lpstr>Why do I need generators?</vt:lpstr>
      <vt:lpstr>Why do I need generators?</vt:lpstr>
      <vt:lpstr>Syntactic sugar?</vt:lpstr>
      <vt:lpstr>What are coroutines?</vt:lpstr>
      <vt:lpstr>What are coroutines?</vt:lpstr>
      <vt:lpstr>What happens "behind the curtains"</vt:lpstr>
      <vt:lpstr>What happens "behind the curtains"</vt:lpstr>
      <vt:lpstr>What happens "behind the curtains"</vt:lpstr>
      <vt:lpstr>What happens "behind the curtains"</vt:lpstr>
      <vt:lpstr>Gotta go faster</vt:lpstr>
      <vt:lpstr>std::future is inefficient</vt:lpstr>
      <vt:lpstr>Benchmark: std::future</vt:lpstr>
      <vt:lpstr>Benchmark: concurrency::task</vt:lpstr>
      <vt:lpstr>Benchmark: lightweight Task</vt:lpstr>
      <vt:lpstr>Benchmark</vt:lpstr>
      <vt:lpstr>lightweight Task</vt:lpstr>
      <vt:lpstr>lightweight Task</vt:lpstr>
      <vt:lpstr>Thanks for coming!</vt:lpstr>
      <vt:lpstr>Asynchronous C++ programming</vt:lpstr>
    </vt:vector>
  </TitlesOfParts>
  <Company>Align Technology,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Асинхронная разработка на C++</dc:title>
  <dc:creator>Pavel Novikov</dc:creator>
  <cp:lastModifiedBy>Pavel Novikov</cp:lastModifiedBy>
  <cp:revision>180</cp:revision>
  <dcterms:created xsi:type="dcterms:W3CDTF">2019-03-22T14:19:59Z</dcterms:created>
  <dcterms:modified xsi:type="dcterms:W3CDTF">2023-05-29T11:36:49Z</dcterms:modified>
</cp:coreProperties>
</file>